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rimo" panose="020B0604020202020204" charset="0"/>
      <p:regular r:id="rId16"/>
    </p:embeddedFont>
    <p:embeddedFont>
      <p:font typeface="Arimo Bold" panose="020B0604020202020204" charset="0"/>
      <p:regular r:id="rId17"/>
    </p:embeddedFont>
    <p:embeddedFont>
      <p:font typeface="Muli" pitchFamily="2" charset="-18"/>
      <p:regular r:id="rId18"/>
      <p:bold r:id="rId19"/>
      <p:italic r:id="rId20"/>
      <p:boldItalic r:id="rId21"/>
    </p:embeddedFont>
    <p:embeddedFont>
      <p:font typeface="Muli Bold" pitchFamily="2" charset="-18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37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66F08-CFC3-4ADE-A9DC-41407811E5F6}" type="datetimeFigureOut">
              <a:rPr lang="pl-PL" smtClean="0"/>
              <a:t>08.10.2024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6D2A8-D11A-4B29-9270-99FEEE6B1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179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46D2A8-D11A-4B29-9270-99FEEE6B1F83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84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og6I1YrZCh4&amp;list=PL9WzZUVLsKgPy4pDNsrJwVFjVd5YbV5Gv&amp;index=6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12" Type="http://schemas.openxmlformats.org/officeDocument/2006/relationships/hyperlink" Target="https://ksiegarnia.nid.p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374745" y="2950771"/>
            <a:ext cx="17538511" cy="234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pl-PL" sz="4250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Narodowy Instytut Dziedzictwa </a:t>
            </a:r>
          </a:p>
          <a:p>
            <a:pPr algn="ctr">
              <a:lnSpc>
                <a:spcPts val="4590"/>
              </a:lnSpc>
            </a:pPr>
            <a:r>
              <a:rPr lang="pl-PL" sz="4250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jako instytucja wspierająca jednostki samorządu terytorialnego </a:t>
            </a:r>
          </a:p>
          <a:p>
            <a:pPr algn="ctr">
              <a:lnSpc>
                <a:spcPts val="4590"/>
              </a:lnSpc>
            </a:pPr>
            <a:r>
              <a:rPr lang="pl-PL" sz="4250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w działaniach na rzecz identyfikacji, waloryzacji oraz ochrony lokalnego dziedzictwa kulturowego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28848" y="6934823"/>
            <a:ext cx="6011545" cy="107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8"/>
              </a:lnSpc>
            </a:pPr>
            <a:r>
              <a:rPr lang="pl-PL" sz="2850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Sylwia Janiarczyk </a:t>
            </a:r>
          </a:p>
          <a:p>
            <a:pPr algn="l">
              <a:lnSpc>
                <a:spcPts val="2754"/>
              </a:lnSpc>
            </a:pPr>
            <a:r>
              <a:rPr lang="pl-PL" sz="2550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Narodowy Instytut Dziedzictwa </a:t>
            </a:r>
          </a:p>
          <a:p>
            <a:pPr algn="l">
              <a:lnSpc>
                <a:spcPts val="2754"/>
              </a:lnSpc>
            </a:pPr>
            <a:r>
              <a:rPr lang="pl-PL" sz="2550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Oddział Terenowy w Krakowie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09850" y="7278485"/>
            <a:ext cx="8833366" cy="735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62"/>
              </a:lnSpc>
            </a:pPr>
            <a:r>
              <a:rPr lang="pl-PL" sz="2650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Małopolskie Forum Ochrony Zabytków</a:t>
            </a:r>
          </a:p>
          <a:p>
            <a:pPr algn="r">
              <a:lnSpc>
                <a:spcPts val="2862"/>
              </a:lnSpc>
            </a:pPr>
            <a:r>
              <a:rPr lang="pl-PL" sz="2650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Kraków, 09.10.2024</a:t>
            </a:r>
          </a:p>
        </p:txBody>
      </p:sp>
      <p:sp>
        <p:nvSpPr>
          <p:cNvPr id="6" name="Freeform 6"/>
          <p:cNvSpPr/>
          <p:nvPr/>
        </p:nvSpPr>
        <p:spPr>
          <a:xfrm>
            <a:off x="14456869" y="580883"/>
            <a:ext cx="3368268" cy="2439754"/>
          </a:xfrm>
          <a:custGeom>
            <a:avLst/>
            <a:gdLst/>
            <a:ahLst/>
            <a:cxnLst/>
            <a:rect l="l" t="t" r="r" b="b"/>
            <a:pathLst>
              <a:path w="3368268" h="2439754">
                <a:moveTo>
                  <a:pt x="0" y="0"/>
                </a:moveTo>
                <a:lnTo>
                  <a:pt x="3368268" y="0"/>
                </a:lnTo>
                <a:lnTo>
                  <a:pt x="3368268" y="2439754"/>
                </a:lnTo>
                <a:lnTo>
                  <a:pt x="0" y="24397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185" r="-3072" b="-9128"/>
            </a:stretch>
          </a:blipFill>
        </p:spPr>
        <p:txBody>
          <a:bodyPr/>
          <a:lstStyle/>
          <a:p>
            <a:endParaRPr lang="pl-PL" noProof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3" name="Freeform 3"/>
          <p:cNvSpPr/>
          <p:nvPr/>
        </p:nvSpPr>
        <p:spPr>
          <a:xfrm>
            <a:off x="15576052" y="3857692"/>
            <a:ext cx="2241788" cy="1623805"/>
          </a:xfrm>
          <a:custGeom>
            <a:avLst/>
            <a:gdLst/>
            <a:ahLst/>
            <a:cxnLst/>
            <a:rect l="l" t="t" r="r" b="b"/>
            <a:pathLst>
              <a:path w="2241788" h="1623805">
                <a:moveTo>
                  <a:pt x="0" y="0"/>
                </a:moveTo>
                <a:lnTo>
                  <a:pt x="2241788" y="0"/>
                </a:lnTo>
                <a:lnTo>
                  <a:pt x="2241788" y="1623805"/>
                </a:lnTo>
                <a:lnTo>
                  <a:pt x="0" y="1623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7185" r="-3072" b="-9128"/>
            </a:stretch>
          </a:blipFill>
        </p:spPr>
        <p:txBody>
          <a:bodyPr/>
          <a:lstStyle/>
          <a:p>
            <a:endParaRPr lang="pl-PL" noProof="0" dirty="0"/>
          </a:p>
        </p:txBody>
      </p:sp>
      <p:pic>
        <p:nvPicPr>
          <p:cNvPr id="4" name="Picture 4"/>
          <p:cNvPicPr>
            <a:picLocks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28700" y="1739277"/>
            <a:ext cx="14002534" cy="78702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664844"/>
            <a:ext cx="14002534" cy="756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pl-PL" sz="2750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Konferencja „Kierunki ochrony i zrównoważonego zarządzania dziedzictwem architektury drewnianej”, Kraków, 12-14.10.2023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3" name="Freeform 3"/>
          <p:cNvSpPr/>
          <p:nvPr/>
        </p:nvSpPr>
        <p:spPr>
          <a:xfrm>
            <a:off x="9122394" y="3072785"/>
            <a:ext cx="2827049" cy="4006901"/>
          </a:xfrm>
          <a:custGeom>
            <a:avLst/>
            <a:gdLst/>
            <a:ahLst/>
            <a:cxnLst/>
            <a:rect l="l" t="t" r="r" b="b"/>
            <a:pathLst>
              <a:path w="2827049" h="4006901">
                <a:moveTo>
                  <a:pt x="0" y="0"/>
                </a:moveTo>
                <a:lnTo>
                  <a:pt x="2827049" y="0"/>
                </a:lnTo>
                <a:lnTo>
                  <a:pt x="2827049" y="4006902"/>
                </a:lnTo>
                <a:lnTo>
                  <a:pt x="0" y="4006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4" name="Freeform 4"/>
          <p:cNvSpPr/>
          <p:nvPr/>
        </p:nvSpPr>
        <p:spPr>
          <a:xfrm>
            <a:off x="6064653" y="3072785"/>
            <a:ext cx="2670959" cy="3830882"/>
          </a:xfrm>
          <a:custGeom>
            <a:avLst/>
            <a:gdLst/>
            <a:ahLst/>
            <a:cxnLst/>
            <a:rect l="l" t="t" r="r" b="b"/>
            <a:pathLst>
              <a:path w="2670959" h="3830882">
                <a:moveTo>
                  <a:pt x="0" y="0"/>
                </a:moveTo>
                <a:lnTo>
                  <a:pt x="2670959" y="0"/>
                </a:lnTo>
                <a:lnTo>
                  <a:pt x="2670959" y="3830882"/>
                </a:lnTo>
                <a:lnTo>
                  <a:pt x="0" y="38308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987" b="-1493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5" name="Freeform 5"/>
          <p:cNvSpPr/>
          <p:nvPr/>
        </p:nvSpPr>
        <p:spPr>
          <a:xfrm>
            <a:off x="12339968" y="3072785"/>
            <a:ext cx="2661739" cy="3732221"/>
          </a:xfrm>
          <a:custGeom>
            <a:avLst/>
            <a:gdLst/>
            <a:ahLst/>
            <a:cxnLst/>
            <a:rect l="l" t="t" r="r" b="b"/>
            <a:pathLst>
              <a:path w="2661739" h="3732221">
                <a:moveTo>
                  <a:pt x="0" y="0"/>
                </a:moveTo>
                <a:lnTo>
                  <a:pt x="2661739" y="0"/>
                </a:lnTo>
                <a:lnTo>
                  <a:pt x="2661739" y="3732221"/>
                </a:lnTo>
                <a:lnTo>
                  <a:pt x="0" y="37322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6" name="Freeform 6"/>
          <p:cNvSpPr/>
          <p:nvPr/>
        </p:nvSpPr>
        <p:spPr>
          <a:xfrm>
            <a:off x="13808196" y="5869723"/>
            <a:ext cx="2657996" cy="3419388"/>
          </a:xfrm>
          <a:custGeom>
            <a:avLst/>
            <a:gdLst/>
            <a:ahLst/>
            <a:cxnLst/>
            <a:rect l="l" t="t" r="r" b="b"/>
            <a:pathLst>
              <a:path w="2657996" h="3419388">
                <a:moveTo>
                  <a:pt x="0" y="0"/>
                </a:moveTo>
                <a:lnTo>
                  <a:pt x="2657996" y="0"/>
                </a:lnTo>
                <a:lnTo>
                  <a:pt x="2657996" y="3419389"/>
                </a:lnTo>
                <a:lnTo>
                  <a:pt x="0" y="34193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870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7" name="Freeform 7"/>
          <p:cNvSpPr/>
          <p:nvPr/>
        </p:nvSpPr>
        <p:spPr>
          <a:xfrm>
            <a:off x="10736711" y="5869723"/>
            <a:ext cx="2680960" cy="3419388"/>
          </a:xfrm>
          <a:custGeom>
            <a:avLst/>
            <a:gdLst/>
            <a:ahLst/>
            <a:cxnLst/>
            <a:rect l="l" t="t" r="r" b="b"/>
            <a:pathLst>
              <a:path w="2680960" h="3419388">
                <a:moveTo>
                  <a:pt x="0" y="0"/>
                </a:moveTo>
                <a:lnTo>
                  <a:pt x="2680960" y="0"/>
                </a:lnTo>
                <a:lnTo>
                  <a:pt x="2680960" y="3419389"/>
                </a:lnTo>
                <a:lnTo>
                  <a:pt x="0" y="3419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8" name="Freeform 8"/>
          <p:cNvSpPr/>
          <p:nvPr/>
        </p:nvSpPr>
        <p:spPr>
          <a:xfrm>
            <a:off x="7680870" y="5869723"/>
            <a:ext cx="2667123" cy="3419388"/>
          </a:xfrm>
          <a:custGeom>
            <a:avLst/>
            <a:gdLst/>
            <a:ahLst/>
            <a:cxnLst/>
            <a:rect l="l" t="t" r="r" b="b"/>
            <a:pathLst>
              <a:path w="2667123" h="3419388">
                <a:moveTo>
                  <a:pt x="0" y="0"/>
                </a:moveTo>
                <a:lnTo>
                  <a:pt x="2667123" y="0"/>
                </a:lnTo>
                <a:lnTo>
                  <a:pt x="2667123" y="3419389"/>
                </a:lnTo>
                <a:lnTo>
                  <a:pt x="0" y="34193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1338728" y="1207211"/>
            <a:ext cx="12684284" cy="588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61"/>
              </a:lnSpc>
            </a:pPr>
            <a:r>
              <a:rPr lang="pl-PL" sz="4223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Działalność wydawnicza </a:t>
            </a:r>
            <a:r>
              <a:rPr lang="pl-PL" sz="4223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NID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523108" y="697827"/>
            <a:ext cx="2508126" cy="1816724"/>
          </a:xfrm>
          <a:custGeom>
            <a:avLst/>
            <a:gdLst/>
            <a:ahLst/>
            <a:cxnLst/>
            <a:rect l="l" t="t" r="r" b="b"/>
            <a:pathLst>
              <a:path w="2508126" h="1816724">
                <a:moveTo>
                  <a:pt x="0" y="0"/>
                </a:moveTo>
                <a:lnTo>
                  <a:pt x="2508126" y="0"/>
                </a:lnTo>
                <a:lnTo>
                  <a:pt x="2508126" y="1816724"/>
                </a:lnTo>
                <a:lnTo>
                  <a:pt x="0" y="18167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7185" r="-3072" b="-9128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11" name="Freeform 11"/>
          <p:cNvSpPr/>
          <p:nvPr/>
        </p:nvSpPr>
        <p:spPr>
          <a:xfrm>
            <a:off x="1337850" y="3072785"/>
            <a:ext cx="4336277" cy="5514614"/>
          </a:xfrm>
          <a:custGeom>
            <a:avLst/>
            <a:gdLst/>
            <a:ahLst/>
            <a:cxnLst/>
            <a:rect l="l" t="t" r="r" b="b"/>
            <a:pathLst>
              <a:path w="4336277" h="5514614">
                <a:moveTo>
                  <a:pt x="0" y="0"/>
                </a:moveTo>
                <a:lnTo>
                  <a:pt x="4336278" y="0"/>
                </a:lnTo>
                <a:lnTo>
                  <a:pt x="4336278" y="5514614"/>
                </a:lnTo>
                <a:lnTo>
                  <a:pt x="0" y="55146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12" name="TextBox 12"/>
          <p:cNvSpPr txBox="1"/>
          <p:nvPr/>
        </p:nvSpPr>
        <p:spPr>
          <a:xfrm>
            <a:off x="1616289" y="8936397"/>
            <a:ext cx="3779401" cy="586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4"/>
              </a:lnSpc>
            </a:pPr>
            <a:r>
              <a:rPr lang="pl-PL" sz="1653" b="1" noProof="0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Bezpłatne wydawnictwa do pobrania: </a:t>
            </a:r>
          </a:p>
          <a:p>
            <a:pPr algn="ctr">
              <a:lnSpc>
                <a:spcPts val="2314"/>
              </a:lnSpc>
            </a:pPr>
            <a:r>
              <a:rPr lang="pl-PL" sz="1653" b="1" u="sng" noProof="0" dirty="0">
                <a:solidFill>
                  <a:srgbClr val="FF0000"/>
                </a:solidFill>
                <a:latin typeface="Arimo Bold"/>
                <a:ea typeface="Arimo Bold"/>
                <a:cs typeface="Arimo Bold"/>
                <a:sym typeface="Arimo Bold"/>
              </a:rPr>
              <a:t>https://ksiegarnia.nid.p</a:t>
            </a:r>
            <a:r>
              <a:rPr lang="pl-PL" sz="1653" b="1" u="sng" noProof="0" dirty="0">
                <a:solidFill>
                  <a:srgbClr val="FF0000"/>
                </a:solidFill>
                <a:latin typeface="Arimo"/>
                <a:ea typeface="Arimo"/>
                <a:cs typeface="Arimo"/>
                <a:sym typeface="Arimo"/>
              </a:rPr>
              <a:t>l</a:t>
            </a:r>
            <a:endParaRPr lang="pl-PL" sz="1653" u="sng" noProof="0" dirty="0">
              <a:solidFill>
                <a:srgbClr val="FF0000"/>
              </a:solidFill>
              <a:latin typeface="Arimo"/>
              <a:ea typeface="Arimo"/>
              <a:cs typeface="Arimo"/>
              <a:sym typeface="Arimo"/>
              <a:hlinkClick r:id="rId12" tooltip="https://ksiegarnia.nid.p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37850" y="2019806"/>
            <a:ext cx="10807537" cy="494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5"/>
              </a:lnSpc>
              <a:spcBef>
                <a:spcPct val="0"/>
              </a:spcBef>
            </a:pPr>
            <a:r>
              <a:rPr lang="pl-PL" sz="1838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Narodowy Instytut Dziedzictwa wydaje publikacje o charakterze specjalistycznym, informacyjnym, popularyzatorskim i edukacyjnym, zgodne ze swoją misją i profilem działalności.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3" name="Freeform 3"/>
          <p:cNvSpPr/>
          <p:nvPr/>
        </p:nvSpPr>
        <p:spPr>
          <a:xfrm>
            <a:off x="12523108" y="697827"/>
            <a:ext cx="2508126" cy="1816724"/>
          </a:xfrm>
          <a:custGeom>
            <a:avLst/>
            <a:gdLst/>
            <a:ahLst/>
            <a:cxnLst/>
            <a:rect l="l" t="t" r="r" b="b"/>
            <a:pathLst>
              <a:path w="2508126" h="1816724">
                <a:moveTo>
                  <a:pt x="0" y="0"/>
                </a:moveTo>
                <a:lnTo>
                  <a:pt x="2508126" y="0"/>
                </a:lnTo>
                <a:lnTo>
                  <a:pt x="2508126" y="1816724"/>
                </a:lnTo>
                <a:lnTo>
                  <a:pt x="0" y="1816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185" r="-3072" b="-9128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4" name="Freeform 4"/>
          <p:cNvSpPr/>
          <p:nvPr/>
        </p:nvSpPr>
        <p:spPr>
          <a:xfrm>
            <a:off x="14292357" y="4776142"/>
            <a:ext cx="2681765" cy="3157255"/>
          </a:xfrm>
          <a:custGeom>
            <a:avLst/>
            <a:gdLst/>
            <a:ahLst/>
            <a:cxnLst/>
            <a:rect l="l" t="t" r="r" b="b"/>
            <a:pathLst>
              <a:path w="2681765" h="3157255">
                <a:moveTo>
                  <a:pt x="0" y="0"/>
                </a:moveTo>
                <a:lnTo>
                  <a:pt x="2681765" y="0"/>
                </a:lnTo>
                <a:lnTo>
                  <a:pt x="2681765" y="3157255"/>
                </a:lnTo>
                <a:lnTo>
                  <a:pt x="0" y="31572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5" name="Freeform 5"/>
          <p:cNvSpPr/>
          <p:nvPr/>
        </p:nvSpPr>
        <p:spPr>
          <a:xfrm>
            <a:off x="9377707" y="4776142"/>
            <a:ext cx="4701497" cy="3157255"/>
          </a:xfrm>
          <a:custGeom>
            <a:avLst/>
            <a:gdLst/>
            <a:ahLst/>
            <a:cxnLst/>
            <a:rect l="l" t="t" r="r" b="b"/>
            <a:pathLst>
              <a:path w="4701497" h="3157255">
                <a:moveTo>
                  <a:pt x="0" y="0"/>
                </a:moveTo>
                <a:lnTo>
                  <a:pt x="4701496" y="0"/>
                </a:lnTo>
                <a:lnTo>
                  <a:pt x="4701496" y="3157255"/>
                </a:lnTo>
                <a:lnTo>
                  <a:pt x="0" y="31572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6" name="Freeform 6"/>
          <p:cNvSpPr/>
          <p:nvPr/>
        </p:nvSpPr>
        <p:spPr>
          <a:xfrm rot="-5400000">
            <a:off x="5489228" y="5807521"/>
            <a:ext cx="7055979" cy="564906"/>
          </a:xfrm>
          <a:custGeom>
            <a:avLst/>
            <a:gdLst/>
            <a:ahLst/>
            <a:cxnLst/>
            <a:rect l="l" t="t" r="r" b="b"/>
            <a:pathLst>
              <a:path w="7055979" h="564906">
                <a:moveTo>
                  <a:pt x="0" y="0"/>
                </a:moveTo>
                <a:lnTo>
                  <a:pt x="7055979" y="0"/>
                </a:lnTo>
                <a:lnTo>
                  <a:pt x="7055979" y="564906"/>
                </a:lnTo>
                <a:lnTo>
                  <a:pt x="0" y="564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248" t="-2059350" r="-147573" b="-347653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7" name="Freeform 7"/>
          <p:cNvSpPr/>
          <p:nvPr/>
        </p:nvSpPr>
        <p:spPr>
          <a:xfrm>
            <a:off x="4386840" y="5143500"/>
            <a:ext cx="4166949" cy="2406266"/>
          </a:xfrm>
          <a:custGeom>
            <a:avLst/>
            <a:gdLst/>
            <a:ahLst/>
            <a:cxnLst/>
            <a:rect l="l" t="t" r="r" b="b"/>
            <a:pathLst>
              <a:path w="4166949" h="2406266">
                <a:moveTo>
                  <a:pt x="0" y="0"/>
                </a:moveTo>
                <a:lnTo>
                  <a:pt x="4166949" y="0"/>
                </a:lnTo>
                <a:lnTo>
                  <a:pt x="4166949" y="2406266"/>
                </a:lnTo>
                <a:lnTo>
                  <a:pt x="0" y="24062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8" name="Freeform 8"/>
          <p:cNvSpPr/>
          <p:nvPr/>
        </p:nvSpPr>
        <p:spPr>
          <a:xfrm>
            <a:off x="1065527" y="4776142"/>
            <a:ext cx="3137068" cy="3157255"/>
          </a:xfrm>
          <a:custGeom>
            <a:avLst/>
            <a:gdLst/>
            <a:ahLst/>
            <a:cxnLst/>
            <a:rect l="l" t="t" r="r" b="b"/>
            <a:pathLst>
              <a:path w="3137068" h="3157255">
                <a:moveTo>
                  <a:pt x="0" y="0"/>
                </a:moveTo>
                <a:lnTo>
                  <a:pt x="3137068" y="0"/>
                </a:lnTo>
                <a:lnTo>
                  <a:pt x="3137068" y="3157255"/>
                </a:lnTo>
                <a:lnTo>
                  <a:pt x="0" y="3157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10986012" y="2609610"/>
            <a:ext cx="4379805" cy="4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pl-PL" sz="3499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Zabytek zadbany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076325"/>
            <a:ext cx="10341142" cy="601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pl-PL" sz="4282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Konkursy koordynowane przez </a:t>
            </a:r>
            <a:r>
              <a:rPr lang="pl-PL" sz="4282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NID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55194" y="2609610"/>
            <a:ext cx="5708928" cy="4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pl-PL" sz="3499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Samorząd dla Dziedzictwa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5527" y="3366456"/>
            <a:ext cx="7488262" cy="114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7"/>
              </a:lnSpc>
            </a:pPr>
            <a:r>
              <a:rPr lang="pl-PL" sz="16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Celem konkursu jest promocja i upowszechnianie najlepszych wzorców            z zakresu opracowywania i wdrażania Gminnego programu opieki nad zabytkami oraz docenienie samorządów, które najlepiej wywiązują się              z tego obowiązku. </a:t>
            </a:r>
          </a:p>
          <a:p>
            <a:pPr algn="just">
              <a:lnSpc>
                <a:spcPts val="1807"/>
              </a:lnSpc>
              <a:spcBef>
                <a:spcPct val="0"/>
              </a:spcBef>
            </a:pPr>
            <a:endParaRPr lang="pl-PL" sz="1674" b="1" noProof="0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377707" y="8362022"/>
            <a:ext cx="7596416" cy="692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7"/>
              </a:lnSpc>
              <a:spcBef>
                <a:spcPct val="0"/>
              </a:spcBef>
            </a:pPr>
            <a:r>
              <a:rPr lang="pl-PL" sz="16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Konkurs adresowany jest do właścicieli, posiadaczy i zarządców obiektów zabytkowych wpisanych do rejestru zabytków nieruchomych, którzy wzorowo wywiązują się z obowiązku opieki nad zabytkami.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77707" y="3366456"/>
            <a:ext cx="7596416" cy="692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7"/>
              </a:lnSpc>
              <a:spcBef>
                <a:spcPct val="0"/>
              </a:spcBef>
            </a:pPr>
            <a:r>
              <a:rPr lang="pl-PL" sz="16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Celem konkursu jest promocja opieki nad zabytkami, w tym propagowanie najlepszych wzorów badań, konserwacji, adaptacji, utrzymania                          i zagospodarowania obiektów zabytkowych.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8362022"/>
            <a:ext cx="7267914" cy="920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07"/>
              </a:lnSpc>
              <a:spcBef>
                <a:spcPct val="0"/>
              </a:spcBef>
            </a:pPr>
            <a:r>
              <a:rPr lang="pl-PL" sz="16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Konkurs skierowany jest do samorządów gminnych (miejskich, miejsko-wiejskich czy wiejskich), które wzorowo wywiązują się z obowiązku opracowywania i wdrażania Gminnych programów opieki nad zabytkami.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2801858" y="4813944"/>
            <a:ext cx="12684284" cy="716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3"/>
              </a:lnSpc>
            </a:pPr>
            <a:r>
              <a:rPr lang="pl-PL" sz="5123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Dziękuję za uwagę.</a:t>
            </a:r>
          </a:p>
        </p:txBody>
      </p:sp>
      <p:sp>
        <p:nvSpPr>
          <p:cNvPr id="4" name="Freeform 4"/>
          <p:cNvSpPr/>
          <p:nvPr/>
        </p:nvSpPr>
        <p:spPr>
          <a:xfrm>
            <a:off x="12523108" y="697827"/>
            <a:ext cx="2508126" cy="1816724"/>
          </a:xfrm>
          <a:custGeom>
            <a:avLst/>
            <a:gdLst/>
            <a:ahLst/>
            <a:cxnLst/>
            <a:rect l="l" t="t" r="r" b="b"/>
            <a:pathLst>
              <a:path w="2508126" h="1816724">
                <a:moveTo>
                  <a:pt x="0" y="0"/>
                </a:moveTo>
                <a:lnTo>
                  <a:pt x="2508126" y="0"/>
                </a:lnTo>
                <a:lnTo>
                  <a:pt x="2508126" y="1816724"/>
                </a:lnTo>
                <a:lnTo>
                  <a:pt x="0" y="1816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185" r="-3072" b="-9128"/>
            </a:stretch>
          </a:blipFill>
        </p:spPr>
        <p:txBody>
          <a:bodyPr/>
          <a:lstStyle/>
          <a:p>
            <a:endParaRPr lang="pl-PL" noProof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3" name="Freeform 3"/>
          <p:cNvSpPr/>
          <p:nvPr/>
        </p:nvSpPr>
        <p:spPr>
          <a:xfrm rot="-5400000">
            <a:off x="4475716" y="4872562"/>
            <a:ext cx="8069851" cy="382128"/>
          </a:xfrm>
          <a:custGeom>
            <a:avLst/>
            <a:gdLst/>
            <a:ahLst/>
            <a:cxnLst/>
            <a:rect l="l" t="t" r="r" b="b"/>
            <a:pathLst>
              <a:path w="8069851" h="382128">
                <a:moveTo>
                  <a:pt x="0" y="0"/>
                </a:moveTo>
                <a:lnTo>
                  <a:pt x="8069851" y="0"/>
                </a:lnTo>
                <a:lnTo>
                  <a:pt x="8069851" y="382127"/>
                </a:lnTo>
                <a:lnTo>
                  <a:pt x="0" y="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9009" t="-2433584" r="-78611" b="-407904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9527725" y="1620217"/>
            <a:ext cx="7481941" cy="50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4"/>
              </a:lnSpc>
            </a:pPr>
            <a:r>
              <a:rPr lang="pl-PL" sz="3550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MISJA</a:t>
            </a:r>
          </a:p>
        </p:txBody>
      </p:sp>
      <p:sp>
        <p:nvSpPr>
          <p:cNvPr id="5" name="Freeform 5"/>
          <p:cNvSpPr/>
          <p:nvPr/>
        </p:nvSpPr>
        <p:spPr>
          <a:xfrm>
            <a:off x="12634078" y="654532"/>
            <a:ext cx="2482456" cy="1798130"/>
          </a:xfrm>
          <a:custGeom>
            <a:avLst/>
            <a:gdLst/>
            <a:ahLst/>
            <a:cxnLst/>
            <a:rect l="l" t="t" r="r" b="b"/>
            <a:pathLst>
              <a:path w="2482456" h="1798130">
                <a:moveTo>
                  <a:pt x="0" y="0"/>
                </a:moveTo>
                <a:lnTo>
                  <a:pt x="2482456" y="0"/>
                </a:lnTo>
                <a:lnTo>
                  <a:pt x="2482456" y="1798130"/>
                </a:lnTo>
                <a:lnTo>
                  <a:pt x="0" y="1798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7185" r="-3072" b="-9128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6" name="Freeform 6"/>
          <p:cNvSpPr/>
          <p:nvPr/>
        </p:nvSpPr>
        <p:spPr>
          <a:xfrm>
            <a:off x="9144000" y="2774959"/>
            <a:ext cx="7415816" cy="6483341"/>
          </a:xfrm>
          <a:custGeom>
            <a:avLst/>
            <a:gdLst/>
            <a:ahLst/>
            <a:cxnLst/>
            <a:rect l="l" t="t" r="r" b="b"/>
            <a:pathLst>
              <a:path w="7415816" h="6483341">
                <a:moveTo>
                  <a:pt x="0" y="0"/>
                </a:moveTo>
                <a:lnTo>
                  <a:pt x="7415816" y="0"/>
                </a:lnTo>
                <a:lnTo>
                  <a:pt x="7415816" y="6483341"/>
                </a:lnTo>
                <a:lnTo>
                  <a:pt x="0" y="64833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7" name="Freeform 7"/>
          <p:cNvSpPr/>
          <p:nvPr/>
        </p:nvSpPr>
        <p:spPr>
          <a:xfrm>
            <a:off x="6292838" y="7665616"/>
            <a:ext cx="966418" cy="235175"/>
          </a:xfrm>
          <a:custGeom>
            <a:avLst/>
            <a:gdLst/>
            <a:ahLst/>
            <a:cxnLst/>
            <a:rect l="l" t="t" r="r" b="b"/>
            <a:pathLst>
              <a:path w="966418" h="235175">
                <a:moveTo>
                  <a:pt x="0" y="0"/>
                </a:moveTo>
                <a:lnTo>
                  <a:pt x="966418" y="0"/>
                </a:lnTo>
                <a:lnTo>
                  <a:pt x="966418" y="235175"/>
                </a:lnTo>
                <a:lnTo>
                  <a:pt x="0" y="2351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625" t="-309551" r="-5027" b="-400465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8" name="Freeform 8"/>
          <p:cNvSpPr/>
          <p:nvPr/>
        </p:nvSpPr>
        <p:spPr>
          <a:xfrm>
            <a:off x="1650871" y="7665616"/>
            <a:ext cx="966418" cy="235175"/>
          </a:xfrm>
          <a:custGeom>
            <a:avLst/>
            <a:gdLst/>
            <a:ahLst/>
            <a:cxnLst/>
            <a:rect l="l" t="t" r="r" b="b"/>
            <a:pathLst>
              <a:path w="966418" h="235175">
                <a:moveTo>
                  <a:pt x="0" y="0"/>
                </a:moveTo>
                <a:lnTo>
                  <a:pt x="966418" y="0"/>
                </a:lnTo>
                <a:lnTo>
                  <a:pt x="966418" y="235175"/>
                </a:lnTo>
                <a:lnTo>
                  <a:pt x="0" y="2351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625" t="-309551" r="-5027" b="-400465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9" name="Freeform 9"/>
          <p:cNvSpPr/>
          <p:nvPr/>
        </p:nvSpPr>
        <p:spPr>
          <a:xfrm>
            <a:off x="3257855" y="7328778"/>
            <a:ext cx="2509391" cy="908850"/>
          </a:xfrm>
          <a:custGeom>
            <a:avLst/>
            <a:gdLst/>
            <a:ahLst/>
            <a:cxnLst/>
            <a:rect l="l" t="t" r="r" b="b"/>
            <a:pathLst>
              <a:path w="2509391" h="908850">
                <a:moveTo>
                  <a:pt x="0" y="0"/>
                </a:moveTo>
                <a:lnTo>
                  <a:pt x="2509391" y="0"/>
                </a:lnTo>
                <a:lnTo>
                  <a:pt x="2509391" y="908850"/>
                </a:lnTo>
                <a:lnTo>
                  <a:pt x="0" y="9088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1028700" y="1620217"/>
            <a:ext cx="7481941" cy="501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34"/>
              </a:lnSpc>
            </a:pPr>
            <a:r>
              <a:rPr lang="pl-PL" sz="3550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O INSTYTUCJI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547960"/>
            <a:ext cx="6852728" cy="1393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  <a:spcBef>
                <a:spcPct val="0"/>
              </a:spcBef>
            </a:pPr>
            <a:r>
              <a:rPr lang="pl-PL" sz="20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Narodowy Instytut Dziedzictwa (NID)</a:t>
            </a:r>
            <a:r>
              <a:rPr lang="pl-PL" sz="2074" noProof="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to państwowa instytucja kultury będąca eksperckim i opiniodawczym wsparciem dla Ministerstwa Kultury i Dziedzictwa Narodowego oraz instytucji publicznych w zakresie ochrony i opieki nad zabytkami.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25134" y="3685676"/>
            <a:ext cx="2478043" cy="162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8"/>
              </a:lnSpc>
              <a:spcBef>
                <a:spcPct val="0"/>
              </a:spcBef>
            </a:pPr>
            <a:r>
              <a:rPr lang="pl-PL" sz="1970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tworzenie podstaw dla zrównoważonej ochrony dziedzictwa kulturowego w celu jego zachowania dla przyszłych pokoleń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268696" y="3847361"/>
            <a:ext cx="2704090" cy="1620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1"/>
              </a:lnSpc>
              <a:spcBef>
                <a:spcPct val="0"/>
              </a:spcBef>
            </a:pPr>
            <a:r>
              <a:rPr lang="pl-PL" sz="19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kształtowanie świadomości społecznej w zakresie wartości i zachowania dziedzictwa kulturowego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54408" y="6872344"/>
            <a:ext cx="2359340" cy="111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pl-PL" sz="20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gromadzenie                  i upowszechnianie wiedzy                          o dziedzictwie.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265881"/>
            <a:ext cx="6852728" cy="1620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31"/>
              </a:lnSpc>
              <a:spcBef>
                <a:spcPct val="0"/>
              </a:spcBef>
            </a:pPr>
            <a:r>
              <a:rPr lang="pl-PL" sz="1974" noProof="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Instytut, realizując swoje zadania statutowe, uznaje, że zarówno zabytki jak i niematerialny dorobek kulturowy poprzednich pokoleń są świadectwem naszej przeszłości               i będąc ważną częścią naszego dziedzictwa, mogą stanowić trwały fundament wspólnej przyszłości                          i zrównoważonego rozwoju naszej Ojczyzny.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850637" y="1076325"/>
            <a:ext cx="12217399" cy="616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9"/>
              </a:lnSpc>
            </a:pPr>
            <a:r>
              <a:rPr lang="pl-PL" sz="4388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Zakres działalności</a:t>
            </a:r>
            <a:r>
              <a:rPr lang="pl-PL" sz="4388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 NID </a:t>
            </a:r>
          </a:p>
        </p:txBody>
      </p:sp>
      <p:sp>
        <p:nvSpPr>
          <p:cNvPr id="4" name="Freeform 4"/>
          <p:cNvSpPr/>
          <p:nvPr/>
        </p:nvSpPr>
        <p:spPr>
          <a:xfrm>
            <a:off x="12545184" y="781245"/>
            <a:ext cx="2508126" cy="1816724"/>
          </a:xfrm>
          <a:custGeom>
            <a:avLst/>
            <a:gdLst/>
            <a:ahLst/>
            <a:cxnLst/>
            <a:rect l="l" t="t" r="r" b="b"/>
            <a:pathLst>
              <a:path w="2508126" h="1816724">
                <a:moveTo>
                  <a:pt x="0" y="0"/>
                </a:moveTo>
                <a:lnTo>
                  <a:pt x="2508126" y="0"/>
                </a:lnTo>
                <a:lnTo>
                  <a:pt x="2508126" y="1816724"/>
                </a:lnTo>
                <a:lnTo>
                  <a:pt x="0" y="1816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185" r="-3072" b="-9128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5" name="Freeform 5"/>
          <p:cNvSpPr/>
          <p:nvPr/>
        </p:nvSpPr>
        <p:spPr>
          <a:xfrm>
            <a:off x="850637" y="3956149"/>
            <a:ext cx="10658527" cy="5419333"/>
          </a:xfrm>
          <a:custGeom>
            <a:avLst/>
            <a:gdLst/>
            <a:ahLst/>
            <a:cxnLst/>
            <a:rect l="l" t="t" r="r" b="b"/>
            <a:pathLst>
              <a:path w="10658527" h="5419333">
                <a:moveTo>
                  <a:pt x="0" y="0"/>
                </a:moveTo>
                <a:lnTo>
                  <a:pt x="10658526" y="0"/>
                </a:lnTo>
                <a:lnTo>
                  <a:pt x="10658526" y="5419333"/>
                </a:lnTo>
                <a:lnTo>
                  <a:pt x="0" y="54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4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850637" y="1983614"/>
            <a:ext cx="10704855" cy="94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17"/>
              </a:lnSpc>
              <a:spcBef>
                <a:spcPct val="0"/>
              </a:spcBef>
            </a:pPr>
            <a:r>
              <a:rPr lang="pl-PL" sz="1775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Narodowy Instytut Dziedzictwa formułuje opinie i ekspertyzy dotyczące działań przy zabytkach na rzecz organów administracji publicznej prowadzących postępowania administracyjne z zakresu ochrony zabytków. W znacznej większości, dotyczą one oceny zasadności wpisu danego obiektu do rejestru zabytków bądź zasadności skreślenia go z tego rejestru.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33266" y="7072121"/>
            <a:ext cx="2411492" cy="26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3"/>
              </a:lnSpc>
              <a:spcBef>
                <a:spcPct val="0"/>
              </a:spcBef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mapy.zabytek.gov.pl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637" y="3092142"/>
            <a:ext cx="10704855" cy="47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17"/>
              </a:lnSpc>
              <a:spcBef>
                <a:spcPct val="0"/>
              </a:spcBef>
            </a:pPr>
            <a:r>
              <a:rPr lang="pl-PL" sz="1775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Z ramienia Generalnego Konserwatora Zabytków Narodowy Instytut Dziedzictwa prowadzi krajową ewidencję zabytków oraz tworzy i zarządza geoprzestrzenną bazą danych o zabytkach.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8975687" y="5959473"/>
            <a:ext cx="6149301" cy="448353"/>
          </a:xfrm>
          <a:custGeom>
            <a:avLst/>
            <a:gdLst/>
            <a:ahLst/>
            <a:cxnLst/>
            <a:rect l="l" t="t" r="r" b="b"/>
            <a:pathLst>
              <a:path w="6149301" h="448353">
                <a:moveTo>
                  <a:pt x="0" y="0"/>
                </a:moveTo>
                <a:lnTo>
                  <a:pt x="6149301" y="0"/>
                </a:lnTo>
                <a:lnTo>
                  <a:pt x="6149301" y="448353"/>
                </a:lnTo>
                <a:lnTo>
                  <a:pt x="0" y="448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0562" t="-2059350" r="-134395" b="-347653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12592602" y="3946624"/>
            <a:ext cx="4813783" cy="400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7"/>
              </a:lnSpc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1) wpis do rejestru zabytków; </a:t>
            </a:r>
          </a:p>
          <a:p>
            <a:pPr algn="just">
              <a:lnSpc>
                <a:spcPts val="2267"/>
              </a:lnSpc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1a) wpis na Listę Skarbów Dziedzictwa; </a:t>
            </a:r>
          </a:p>
          <a:p>
            <a:pPr algn="just">
              <a:lnSpc>
                <a:spcPts val="2267"/>
              </a:lnSpc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2) uznanie za pomnik historii; </a:t>
            </a:r>
          </a:p>
          <a:p>
            <a:pPr algn="just">
              <a:lnSpc>
                <a:spcPts val="2267"/>
              </a:lnSpc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3) utworzenie parku kulturowego; </a:t>
            </a:r>
          </a:p>
          <a:p>
            <a:pPr algn="just">
              <a:lnSpc>
                <a:spcPts val="2267"/>
              </a:lnSpc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4) ustalenia ochrony w miejscowym planie zagospodarowania przestrzennego albo w decyzji o ustaleniu lokalizacji inwestycji celu publicznego, decyzji o warunkach zabudowy, decyzji o zezwoleniu na realizację inwestycji drogowej, decyzji o ustaleniu lokalizacji linii kolejowej lub decyzji o zezwoleniu na realizację inwestycji w zakresie lotniska użytku publicznego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41404" y="3305116"/>
            <a:ext cx="5034485" cy="406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9"/>
              </a:lnSpc>
              <a:spcBef>
                <a:spcPct val="0"/>
              </a:spcBef>
            </a:pPr>
            <a:r>
              <a:rPr lang="pl-PL" sz="294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Formy ochrony </a:t>
            </a:r>
            <a:r>
              <a:rPr lang="pl-PL" sz="2944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zabytków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92602" y="8423646"/>
            <a:ext cx="5034486" cy="363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3"/>
              </a:lnSpc>
              <a:spcBef>
                <a:spcPct val="0"/>
              </a:spcBef>
            </a:pPr>
            <a:r>
              <a:rPr lang="pl-PL" sz="13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Ustawa z dnia 23 lipca 2003 r. o ochronie zabytków i opiece nad zabytkami, tekst jednolity, Dz. U. z 2022 r. poz. 840.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3" name="Freeform 3"/>
          <p:cNvSpPr/>
          <p:nvPr/>
        </p:nvSpPr>
        <p:spPr>
          <a:xfrm>
            <a:off x="15619421" y="7742093"/>
            <a:ext cx="671894" cy="1063123"/>
          </a:xfrm>
          <a:custGeom>
            <a:avLst/>
            <a:gdLst/>
            <a:ahLst/>
            <a:cxnLst/>
            <a:rect l="l" t="t" r="r" b="b"/>
            <a:pathLst>
              <a:path w="671894" h="1063123">
                <a:moveTo>
                  <a:pt x="0" y="0"/>
                </a:moveTo>
                <a:lnTo>
                  <a:pt x="671894" y="0"/>
                </a:lnTo>
                <a:lnTo>
                  <a:pt x="671894" y="1063123"/>
                </a:lnTo>
                <a:lnTo>
                  <a:pt x="0" y="10631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4" name="Freeform 4"/>
          <p:cNvSpPr/>
          <p:nvPr/>
        </p:nvSpPr>
        <p:spPr>
          <a:xfrm>
            <a:off x="6710891" y="615126"/>
            <a:ext cx="5168623" cy="4896344"/>
          </a:xfrm>
          <a:custGeom>
            <a:avLst/>
            <a:gdLst/>
            <a:ahLst/>
            <a:cxnLst/>
            <a:rect l="l" t="t" r="r" b="b"/>
            <a:pathLst>
              <a:path w="5168623" h="4896344">
                <a:moveTo>
                  <a:pt x="0" y="0"/>
                </a:moveTo>
                <a:lnTo>
                  <a:pt x="5168623" y="0"/>
                </a:lnTo>
                <a:lnTo>
                  <a:pt x="5168623" y="4896344"/>
                </a:lnTo>
                <a:lnTo>
                  <a:pt x="0" y="4896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7" t="-4409" r="-6431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820889" y="1188013"/>
            <a:ext cx="14798532" cy="73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0"/>
              </a:lnSpc>
            </a:pPr>
            <a:r>
              <a:rPr lang="pl-PL" sz="5315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Pomniki Historii </a:t>
            </a:r>
          </a:p>
        </p:txBody>
      </p:sp>
      <p:sp>
        <p:nvSpPr>
          <p:cNvPr id="6" name="Freeform 6"/>
          <p:cNvSpPr/>
          <p:nvPr/>
        </p:nvSpPr>
        <p:spPr>
          <a:xfrm>
            <a:off x="12605759" y="615126"/>
            <a:ext cx="2508126" cy="1816724"/>
          </a:xfrm>
          <a:custGeom>
            <a:avLst/>
            <a:gdLst/>
            <a:ahLst/>
            <a:cxnLst/>
            <a:rect l="l" t="t" r="r" b="b"/>
            <a:pathLst>
              <a:path w="2508126" h="1816724">
                <a:moveTo>
                  <a:pt x="0" y="0"/>
                </a:moveTo>
                <a:lnTo>
                  <a:pt x="2508126" y="0"/>
                </a:lnTo>
                <a:lnTo>
                  <a:pt x="2508126" y="1816723"/>
                </a:lnTo>
                <a:lnTo>
                  <a:pt x="0" y="1816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7185" r="-3072" b="-9128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7" name="Freeform 7"/>
          <p:cNvSpPr/>
          <p:nvPr/>
        </p:nvSpPr>
        <p:spPr>
          <a:xfrm>
            <a:off x="12172231" y="3909581"/>
            <a:ext cx="5087069" cy="3605460"/>
          </a:xfrm>
          <a:custGeom>
            <a:avLst/>
            <a:gdLst/>
            <a:ahLst/>
            <a:cxnLst/>
            <a:rect l="l" t="t" r="r" b="b"/>
            <a:pathLst>
              <a:path w="5087069" h="3605460">
                <a:moveTo>
                  <a:pt x="0" y="0"/>
                </a:moveTo>
                <a:lnTo>
                  <a:pt x="5087069" y="0"/>
                </a:lnTo>
                <a:lnTo>
                  <a:pt x="5087069" y="3605460"/>
                </a:lnTo>
                <a:lnTo>
                  <a:pt x="0" y="360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8" name="Freeform 8"/>
          <p:cNvSpPr/>
          <p:nvPr/>
        </p:nvSpPr>
        <p:spPr>
          <a:xfrm>
            <a:off x="10122046" y="5888856"/>
            <a:ext cx="5087069" cy="3592742"/>
          </a:xfrm>
          <a:custGeom>
            <a:avLst/>
            <a:gdLst/>
            <a:ahLst/>
            <a:cxnLst/>
            <a:rect l="l" t="t" r="r" b="b"/>
            <a:pathLst>
              <a:path w="5087069" h="3592742">
                <a:moveTo>
                  <a:pt x="0" y="0"/>
                </a:moveTo>
                <a:lnTo>
                  <a:pt x="5087069" y="0"/>
                </a:lnTo>
                <a:lnTo>
                  <a:pt x="5087069" y="3592742"/>
                </a:lnTo>
                <a:lnTo>
                  <a:pt x="0" y="35927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820889" y="7362749"/>
            <a:ext cx="8111593" cy="1442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22"/>
              </a:lnSpc>
              <a:spcBef>
                <a:spcPct val="0"/>
              </a:spcBef>
            </a:pPr>
            <a:r>
              <a:rPr lang="pl-PL" sz="2150" noProof="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Procedurę uznawania za pomnik historii prowadzi Narodowy Instytut Dziedzictwa w imieniu Ministerstwa Kultury                                 i Dziedzictwa Narodowego. Do NID spływają pisma wnioskowe i dokumentacje oraz opinie Wojewódzkich Konserwatorów Zabytków dotyczące danych wniosków.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0889" y="2450899"/>
            <a:ext cx="5386916" cy="2774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14"/>
              </a:lnSpc>
              <a:spcBef>
                <a:spcPct val="0"/>
              </a:spcBef>
            </a:pPr>
            <a:r>
              <a:rPr lang="pl-PL" sz="2050" noProof="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Pomnik historii to jedna z pięciu form ochrony zabytków wymienionych w ustawie z dnia 23 lipca 2003r. o ochronie zabytków                   i opiece nad zabytkami. Terminem tym określa się zabytek nieruchomy                                o szczególnym znaczeniu dla kultury. Rangę pomnika historii podkreśla fakt, że jest on ustanawiany rozporządzeniem Prezydenta Rzeczypospolitej Polskiej na wniosek Ministra Kultury i Dziedzictwa Narodowego.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0889" y="5540045"/>
            <a:ext cx="8111593" cy="1432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68"/>
              </a:lnSpc>
              <a:spcBef>
                <a:spcPct val="0"/>
              </a:spcBef>
            </a:pPr>
            <a:r>
              <a:rPr lang="pl-PL" sz="2100" noProof="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Pomniki historii, oprócz znaczenia dla polskiego dziedzictwa kulturowego, powinny wyróżniać się m.in. znaczeniem ponadregionalnym, dużymi wartościami historycznymi, naukowymi i artystycznymi, być utrwalone w świadomości społecznej i stanowić źródło inspiracji dla kolejnych pokoleń.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5825" y="9106968"/>
            <a:ext cx="6704172" cy="300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5"/>
              </a:lnSpc>
              <a:spcBef>
                <a:spcPct val="0"/>
              </a:spcBef>
            </a:pPr>
            <a:r>
              <a:rPr lang="pl-PL" sz="2199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Obecnie za pomniki historii uznano 129 zabytków.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3" name="Freeform 3"/>
          <p:cNvSpPr/>
          <p:nvPr/>
        </p:nvSpPr>
        <p:spPr>
          <a:xfrm>
            <a:off x="12666315" y="707582"/>
            <a:ext cx="2508126" cy="1816724"/>
          </a:xfrm>
          <a:custGeom>
            <a:avLst/>
            <a:gdLst/>
            <a:ahLst/>
            <a:cxnLst/>
            <a:rect l="l" t="t" r="r" b="b"/>
            <a:pathLst>
              <a:path w="2508126" h="1816724">
                <a:moveTo>
                  <a:pt x="0" y="0"/>
                </a:moveTo>
                <a:lnTo>
                  <a:pt x="2508126" y="0"/>
                </a:lnTo>
                <a:lnTo>
                  <a:pt x="2508126" y="1816724"/>
                </a:lnTo>
                <a:lnTo>
                  <a:pt x="0" y="1816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185" r="-3072" b="-9128"/>
            </a:stretch>
          </a:blipFill>
        </p:spPr>
        <p:txBody>
          <a:bodyPr/>
          <a:lstStyle/>
          <a:p>
            <a:endParaRPr lang="pl-PL" noProof="0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04504" y="4378334"/>
            <a:ext cx="8739496" cy="3704870"/>
            <a:chOff x="0" y="0"/>
            <a:chExt cx="7219950" cy="3060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21220" cy="3061970"/>
            </a:xfrm>
            <a:custGeom>
              <a:avLst/>
              <a:gdLst/>
              <a:ahLst/>
              <a:cxnLst/>
              <a:rect l="l" t="t" r="r" b="b"/>
              <a:pathLst>
                <a:path w="7221220" h="3061970">
                  <a:moveTo>
                    <a:pt x="0" y="438150"/>
                  </a:moveTo>
                  <a:lnTo>
                    <a:pt x="2367280" y="438150"/>
                  </a:lnTo>
                  <a:lnTo>
                    <a:pt x="2367280" y="2622550"/>
                  </a:lnTo>
                  <a:lnTo>
                    <a:pt x="0" y="2622550"/>
                  </a:lnTo>
                  <a:lnTo>
                    <a:pt x="0" y="2646680"/>
                  </a:lnTo>
                  <a:lnTo>
                    <a:pt x="7219950" y="2646680"/>
                  </a:lnTo>
                  <a:lnTo>
                    <a:pt x="7219950" y="2622550"/>
                  </a:lnTo>
                  <a:lnTo>
                    <a:pt x="4852670" y="2622550"/>
                  </a:lnTo>
                  <a:lnTo>
                    <a:pt x="4852670" y="438150"/>
                  </a:lnTo>
                  <a:lnTo>
                    <a:pt x="7219950" y="438150"/>
                  </a:lnTo>
                  <a:lnTo>
                    <a:pt x="7219950" y="414020"/>
                  </a:lnTo>
                  <a:lnTo>
                    <a:pt x="0" y="414020"/>
                  </a:lnTo>
                  <a:lnTo>
                    <a:pt x="0" y="438150"/>
                  </a:lnTo>
                  <a:close/>
                  <a:moveTo>
                    <a:pt x="4828540" y="2622550"/>
                  </a:moveTo>
                  <a:lnTo>
                    <a:pt x="2390140" y="2622550"/>
                  </a:lnTo>
                  <a:lnTo>
                    <a:pt x="2390140" y="438150"/>
                  </a:lnTo>
                  <a:lnTo>
                    <a:pt x="4828540" y="438150"/>
                  </a:lnTo>
                  <a:lnTo>
                    <a:pt x="4828540" y="2622550"/>
                  </a:lnTo>
                  <a:close/>
                  <a:moveTo>
                    <a:pt x="7110730" y="322580"/>
                  </a:moveTo>
                  <a:lnTo>
                    <a:pt x="7110730" y="213360"/>
                  </a:lnTo>
                  <a:lnTo>
                    <a:pt x="7062470" y="213360"/>
                  </a:lnTo>
                  <a:lnTo>
                    <a:pt x="7062470" y="322580"/>
                  </a:lnTo>
                  <a:lnTo>
                    <a:pt x="3731260" y="322580"/>
                  </a:lnTo>
                  <a:lnTo>
                    <a:pt x="3643630" y="234950"/>
                  </a:lnTo>
                  <a:lnTo>
                    <a:pt x="3710940" y="167640"/>
                  </a:lnTo>
                  <a:lnTo>
                    <a:pt x="3745230" y="133350"/>
                  </a:lnTo>
                  <a:lnTo>
                    <a:pt x="3610610" y="0"/>
                  </a:lnTo>
                  <a:lnTo>
                    <a:pt x="3475990" y="134620"/>
                  </a:lnTo>
                  <a:lnTo>
                    <a:pt x="3510280" y="168910"/>
                  </a:lnTo>
                  <a:lnTo>
                    <a:pt x="3577590" y="236220"/>
                  </a:lnTo>
                  <a:lnTo>
                    <a:pt x="3489960" y="323850"/>
                  </a:lnTo>
                  <a:lnTo>
                    <a:pt x="157480" y="323850"/>
                  </a:lnTo>
                  <a:lnTo>
                    <a:pt x="157480" y="214630"/>
                  </a:lnTo>
                  <a:lnTo>
                    <a:pt x="109220" y="214630"/>
                  </a:lnTo>
                  <a:lnTo>
                    <a:pt x="109220" y="323850"/>
                  </a:lnTo>
                  <a:lnTo>
                    <a:pt x="0" y="323850"/>
                  </a:lnTo>
                  <a:lnTo>
                    <a:pt x="0" y="372110"/>
                  </a:lnTo>
                  <a:lnTo>
                    <a:pt x="3509010" y="372110"/>
                  </a:lnTo>
                  <a:lnTo>
                    <a:pt x="3610610" y="270510"/>
                  </a:lnTo>
                  <a:lnTo>
                    <a:pt x="3712210" y="372110"/>
                  </a:lnTo>
                  <a:lnTo>
                    <a:pt x="7221220" y="372110"/>
                  </a:lnTo>
                  <a:lnTo>
                    <a:pt x="7221220" y="323850"/>
                  </a:lnTo>
                  <a:lnTo>
                    <a:pt x="7110730" y="323850"/>
                  </a:lnTo>
                  <a:close/>
                  <a:moveTo>
                    <a:pt x="3542030" y="134620"/>
                  </a:moveTo>
                  <a:lnTo>
                    <a:pt x="3609340" y="67310"/>
                  </a:lnTo>
                  <a:lnTo>
                    <a:pt x="3676650" y="134620"/>
                  </a:lnTo>
                  <a:lnTo>
                    <a:pt x="3609340" y="201930"/>
                  </a:lnTo>
                  <a:lnTo>
                    <a:pt x="3542030" y="134620"/>
                  </a:lnTo>
                  <a:close/>
                  <a:moveTo>
                    <a:pt x="3710940" y="2689860"/>
                  </a:moveTo>
                  <a:lnTo>
                    <a:pt x="3609340" y="2791460"/>
                  </a:lnTo>
                  <a:lnTo>
                    <a:pt x="3507740" y="2689860"/>
                  </a:lnTo>
                  <a:lnTo>
                    <a:pt x="0" y="2689860"/>
                  </a:lnTo>
                  <a:lnTo>
                    <a:pt x="0" y="2738120"/>
                  </a:lnTo>
                  <a:lnTo>
                    <a:pt x="109220" y="2738120"/>
                  </a:lnTo>
                  <a:lnTo>
                    <a:pt x="109220" y="2847340"/>
                  </a:lnTo>
                  <a:lnTo>
                    <a:pt x="157480" y="2847340"/>
                  </a:lnTo>
                  <a:lnTo>
                    <a:pt x="157480" y="2738120"/>
                  </a:lnTo>
                  <a:lnTo>
                    <a:pt x="3489960" y="2738120"/>
                  </a:lnTo>
                  <a:lnTo>
                    <a:pt x="3577590" y="2825750"/>
                  </a:lnTo>
                  <a:lnTo>
                    <a:pt x="3510280" y="2893060"/>
                  </a:lnTo>
                  <a:lnTo>
                    <a:pt x="3475990" y="2927350"/>
                  </a:lnTo>
                  <a:lnTo>
                    <a:pt x="3610610" y="3061970"/>
                  </a:lnTo>
                  <a:lnTo>
                    <a:pt x="3712210" y="2960370"/>
                  </a:lnTo>
                  <a:lnTo>
                    <a:pt x="3746500" y="2926080"/>
                  </a:lnTo>
                  <a:lnTo>
                    <a:pt x="3644900" y="2824480"/>
                  </a:lnTo>
                  <a:lnTo>
                    <a:pt x="3732530" y="2736850"/>
                  </a:lnTo>
                  <a:lnTo>
                    <a:pt x="7063739" y="2736850"/>
                  </a:lnTo>
                  <a:lnTo>
                    <a:pt x="7063739" y="2846070"/>
                  </a:lnTo>
                  <a:lnTo>
                    <a:pt x="7110730" y="2846070"/>
                  </a:lnTo>
                  <a:lnTo>
                    <a:pt x="7110730" y="2736850"/>
                  </a:lnTo>
                  <a:lnTo>
                    <a:pt x="7219949" y="2736850"/>
                  </a:lnTo>
                  <a:lnTo>
                    <a:pt x="7219949" y="2688590"/>
                  </a:lnTo>
                  <a:lnTo>
                    <a:pt x="3710939" y="2689860"/>
                  </a:lnTo>
                  <a:close/>
                  <a:moveTo>
                    <a:pt x="3677920" y="2926080"/>
                  </a:moveTo>
                  <a:lnTo>
                    <a:pt x="3610610" y="2993390"/>
                  </a:lnTo>
                  <a:lnTo>
                    <a:pt x="3543300" y="2926080"/>
                  </a:lnTo>
                  <a:lnTo>
                    <a:pt x="3610610" y="2858770"/>
                  </a:lnTo>
                  <a:lnTo>
                    <a:pt x="3677920" y="29260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4"/>
              <a:stretch>
                <a:fillRect l="-29855" t="-9320" r="-27270" b="-19036"/>
              </a:stretch>
            </a:blip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6253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5"/>
              <a:stretch>
                <a:fillRect l="-16665" r="-16665"/>
              </a:stretch>
            </a:blip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492379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6"/>
              <a:stretch>
                <a:fillRect l="-16038" r="-16038"/>
              </a:stretch>
            </a:blipFill>
          </p:spPr>
          <p:txBody>
            <a:bodyPr/>
            <a:lstStyle/>
            <a:p>
              <a:endParaRPr lang="pl-PL" noProof="0" dirty="0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144000" y="4378334"/>
            <a:ext cx="8739496" cy="3704870"/>
            <a:chOff x="0" y="0"/>
            <a:chExt cx="7219950" cy="3060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21220" cy="3061970"/>
            </a:xfrm>
            <a:custGeom>
              <a:avLst/>
              <a:gdLst/>
              <a:ahLst/>
              <a:cxnLst/>
              <a:rect l="l" t="t" r="r" b="b"/>
              <a:pathLst>
                <a:path w="7221220" h="3061970">
                  <a:moveTo>
                    <a:pt x="0" y="438150"/>
                  </a:moveTo>
                  <a:lnTo>
                    <a:pt x="2367280" y="438150"/>
                  </a:lnTo>
                  <a:lnTo>
                    <a:pt x="2367280" y="2622550"/>
                  </a:lnTo>
                  <a:lnTo>
                    <a:pt x="0" y="2622550"/>
                  </a:lnTo>
                  <a:lnTo>
                    <a:pt x="0" y="2646680"/>
                  </a:lnTo>
                  <a:lnTo>
                    <a:pt x="7219950" y="2646680"/>
                  </a:lnTo>
                  <a:lnTo>
                    <a:pt x="7219950" y="2622550"/>
                  </a:lnTo>
                  <a:lnTo>
                    <a:pt x="4852670" y="2622550"/>
                  </a:lnTo>
                  <a:lnTo>
                    <a:pt x="4852670" y="438150"/>
                  </a:lnTo>
                  <a:lnTo>
                    <a:pt x="7219950" y="438150"/>
                  </a:lnTo>
                  <a:lnTo>
                    <a:pt x="7219950" y="414020"/>
                  </a:lnTo>
                  <a:lnTo>
                    <a:pt x="0" y="414020"/>
                  </a:lnTo>
                  <a:lnTo>
                    <a:pt x="0" y="438150"/>
                  </a:lnTo>
                  <a:close/>
                  <a:moveTo>
                    <a:pt x="4828540" y="2622550"/>
                  </a:moveTo>
                  <a:lnTo>
                    <a:pt x="2390140" y="2622550"/>
                  </a:lnTo>
                  <a:lnTo>
                    <a:pt x="2390140" y="438150"/>
                  </a:lnTo>
                  <a:lnTo>
                    <a:pt x="4828540" y="438150"/>
                  </a:lnTo>
                  <a:lnTo>
                    <a:pt x="4828540" y="2622550"/>
                  </a:lnTo>
                  <a:close/>
                  <a:moveTo>
                    <a:pt x="7110730" y="322580"/>
                  </a:moveTo>
                  <a:lnTo>
                    <a:pt x="7110730" y="213360"/>
                  </a:lnTo>
                  <a:lnTo>
                    <a:pt x="7062470" y="213360"/>
                  </a:lnTo>
                  <a:lnTo>
                    <a:pt x="7062470" y="322580"/>
                  </a:lnTo>
                  <a:lnTo>
                    <a:pt x="3731260" y="322580"/>
                  </a:lnTo>
                  <a:lnTo>
                    <a:pt x="3643630" y="234950"/>
                  </a:lnTo>
                  <a:lnTo>
                    <a:pt x="3710940" y="167640"/>
                  </a:lnTo>
                  <a:lnTo>
                    <a:pt x="3745230" y="133350"/>
                  </a:lnTo>
                  <a:lnTo>
                    <a:pt x="3610610" y="0"/>
                  </a:lnTo>
                  <a:lnTo>
                    <a:pt x="3475990" y="134620"/>
                  </a:lnTo>
                  <a:lnTo>
                    <a:pt x="3510280" y="168910"/>
                  </a:lnTo>
                  <a:lnTo>
                    <a:pt x="3577590" y="236220"/>
                  </a:lnTo>
                  <a:lnTo>
                    <a:pt x="3489960" y="323850"/>
                  </a:lnTo>
                  <a:lnTo>
                    <a:pt x="157480" y="323850"/>
                  </a:lnTo>
                  <a:lnTo>
                    <a:pt x="157480" y="214630"/>
                  </a:lnTo>
                  <a:lnTo>
                    <a:pt x="109220" y="214630"/>
                  </a:lnTo>
                  <a:lnTo>
                    <a:pt x="109220" y="323850"/>
                  </a:lnTo>
                  <a:lnTo>
                    <a:pt x="0" y="323850"/>
                  </a:lnTo>
                  <a:lnTo>
                    <a:pt x="0" y="372110"/>
                  </a:lnTo>
                  <a:lnTo>
                    <a:pt x="3509010" y="372110"/>
                  </a:lnTo>
                  <a:lnTo>
                    <a:pt x="3610610" y="270510"/>
                  </a:lnTo>
                  <a:lnTo>
                    <a:pt x="3712210" y="372110"/>
                  </a:lnTo>
                  <a:lnTo>
                    <a:pt x="7221220" y="372110"/>
                  </a:lnTo>
                  <a:lnTo>
                    <a:pt x="7221220" y="323850"/>
                  </a:lnTo>
                  <a:lnTo>
                    <a:pt x="7110730" y="323850"/>
                  </a:lnTo>
                  <a:close/>
                  <a:moveTo>
                    <a:pt x="3542030" y="134620"/>
                  </a:moveTo>
                  <a:lnTo>
                    <a:pt x="3609340" y="67310"/>
                  </a:lnTo>
                  <a:lnTo>
                    <a:pt x="3676650" y="134620"/>
                  </a:lnTo>
                  <a:lnTo>
                    <a:pt x="3609340" y="201930"/>
                  </a:lnTo>
                  <a:lnTo>
                    <a:pt x="3542030" y="134620"/>
                  </a:lnTo>
                  <a:close/>
                  <a:moveTo>
                    <a:pt x="3710940" y="2689860"/>
                  </a:moveTo>
                  <a:lnTo>
                    <a:pt x="3609340" y="2791460"/>
                  </a:lnTo>
                  <a:lnTo>
                    <a:pt x="3507740" y="2689860"/>
                  </a:lnTo>
                  <a:lnTo>
                    <a:pt x="0" y="2689860"/>
                  </a:lnTo>
                  <a:lnTo>
                    <a:pt x="0" y="2738120"/>
                  </a:lnTo>
                  <a:lnTo>
                    <a:pt x="109220" y="2738120"/>
                  </a:lnTo>
                  <a:lnTo>
                    <a:pt x="109220" y="2847340"/>
                  </a:lnTo>
                  <a:lnTo>
                    <a:pt x="157480" y="2847340"/>
                  </a:lnTo>
                  <a:lnTo>
                    <a:pt x="157480" y="2738120"/>
                  </a:lnTo>
                  <a:lnTo>
                    <a:pt x="3489960" y="2738120"/>
                  </a:lnTo>
                  <a:lnTo>
                    <a:pt x="3577590" y="2825750"/>
                  </a:lnTo>
                  <a:lnTo>
                    <a:pt x="3510280" y="2893060"/>
                  </a:lnTo>
                  <a:lnTo>
                    <a:pt x="3475990" y="2927350"/>
                  </a:lnTo>
                  <a:lnTo>
                    <a:pt x="3610610" y="3061970"/>
                  </a:lnTo>
                  <a:lnTo>
                    <a:pt x="3712210" y="2960370"/>
                  </a:lnTo>
                  <a:lnTo>
                    <a:pt x="3746500" y="2926080"/>
                  </a:lnTo>
                  <a:lnTo>
                    <a:pt x="3644900" y="2824480"/>
                  </a:lnTo>
                  <a:lnTo>
                    <a:pt x="3732530" y="2736850"/>
                  </a:lnTo>
                  <a:lnTo>
                    <a:pt x="7063739" y="2736850"/>
                  </a:lnTo>
                  <a:lnTo>
                    <a:pt x="7063739" y="2846070"/>
                  </a:lnTo>
                  <a:lnTo>
                    <a:pt x="7110730" y="2846070"/>
                  </a:lnTo>
                  <a:lnTo>
                    <a:pt x="7110730" y="2736850"/>
                  </a:lnTo>
                  <a:lnTo>
                    <a:pt x="7219949" y="2736850"/>
                  </a:lnTo>
                  <a:lnTo>
                    <a:pt x="7219949" y="2688590"/>
                  </a:lnTo>
                  <a:lnTo>
                    <a:pt x="3710939" y="2689860"/>
                  </a:lnTo>
                  <a:close/>
                  <a:moveTo>
                    <a:pt x="3677920" y="2926080"/>
                  </a:moveTo>
                  <a:lnTo>
                    <a:pt x="3610610" y="2993390"/>
                  </a:lnTo>
                  <a:lnTo>
                    <a:pt x="3543300" y="2926080"/>
                  </a:lnTo>
                  <a:lnTo>
                    <a:pt x="3610610" y="2858770"/>
                  </a:lnTo>
                  <a:lnTo>
                    <a:pt x="3677920" y="29260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7"/>
              <a:stretch>
                <a:fillRect t="-7495" b="-7495"/>
              </a:stretch>
            </a:blip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46253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8"/>
              <a:stretch>
                <a:fillRect l="-2094" t="-25972" r="-65023" b="-794"/>
              </a:stretch>
            </a:blipFill>
          </p:spPr>
          <p:txBody>
            <a:bodyPr/>
            <a:lstStyle/>
            <a:p>
              <a:endParaRPr lang="pl-PL" noProof="0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923790" y="521970"/>
              <a:ext cx="2296160" cy="2016760"/>
            </a:xfrm>
            <a:custGeom>
              <a:avLst/>
              <a:gdLst/>
              <a:ahLst/>
              <a:cxnLst/>
              <a:rect l="l" t="t" r="r" b="b"/>
              <a:pathLst>
                <a:path w="2296160" h="2016760">
                  <a:moveTo>
                    <a:pt x="0" y="0"/>
                  </a:moveTo>
                  <a:lnTo>
                    <a:pt x="2296160" y="0"/>
                  </a:lnTo>
                  <a:lnTo>
                    <a:pt x="2296160" y="2016760"/>
                  </a:lnTo>
                  <a:lnTo>
                    <a:pt x="0" y="2016760"/>
                  </a:lnTo>
                  <a:close/>
                </a:path>
              </a:pathLst>
            </a:custGeom>
            <a:blipFill>
              <a:blip r:embed="rId9"/>
              <a:stretch>
                <a:fillRect l="-15915" r="-15915"/>
              </a:stretch>
            </a:blipFill>
          </p:spPr>
          <p:txBody>
            <a:bodyPr/>
            <a:lstStyle/>
            <a:p>
              <a:endParaRPr lang="pl-PL" noProof="0" dirty="0"/>
            </a:p>
          </p:txBody>
        </p:sp>
      </p:grpSp>
      <p:sp>
        <p:nvSpPr>
          <p:cNvPr id="14" name="AutoShape 14"/>
          <p:cNvSpPr/>
          <p:nvPr/>
        </p:nvSpPr>
        <p:spPr>
          <a:xfrm flipH="1">
            <a:off x="9144000" y="4872706"/>
            <a:ext cx="17845" cy="2678448"/>
          </a:xfrm>
          <a:prstGeom prst="line">
            <a:avLst/>
          </a:prstGeom>
          <a:ln w="38100" cap="flat">
            <a:solidFill>
              <a:srgbClr val="FF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15" name="TextBox 15"/>
          <p:cNvSpPr txBox="1"/>
          <p:nvPr/>
        </p:nvSpPr>
        <p:spPr>
          <a:xfrm>
            <a:off x="841923" y="992731"/>
            <a:ext cx="11961067" cy="1139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6"/>
              </a:lnSpc>
            </a:pPr>
            <a:r>
              <a:rPr lang="pl-PL" sz="4116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Krajowa Lista </a:t>
            </a:r>
          </a:p>
          <a:p>
            <a:pPr algn="l">
              <a:lnSpc>
                <a:spcPts val="4446"/>
              </a:lnSpc>
            </a:pPr>
            <a:r>
              <a:rPr lang="pl-PL" sz="4116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Niematerialnego Dziedzictwa Kulturowego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1923" y="2543356"/>
            <a:ext cx="12191698" cy="1442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22"/>
              </a:lnSpc>
              <a:spcBef>
                <a:spcPct val="0"/>
              </a:spcBef>
            </a:pPr>
            <a:r>
              <a:rPr lang="pl-PL" sz="2150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Krajowa lista niematerialnego dziedzictwa kulturowego, tworzona przez Narodowy Instytut Dziedzictwa od 2013 roku, jest jednym ze sposobów na ochronę i promocję polskich tradycji, przekazów ustnych, zwyczajów, obrzędów czy wiedzy związanej z rzemiosłem.</a:t>
            </a:r>
          </a:p>
          <a:p>
            <a:pPr algn="just">
              <a:lnSpc>
                <a:spcPts val="2322"/>
              </a:lnSpc>
              <a:spcBef>
                <a:spcPct val="0"/>
              </a:spcBef>
            </a:pPr>
            <a:endParaRPr lang="pl-PL" sz="2150" b="1" noProof="0" dirty="0">
              <a:solidFill>
                <a:srgbClr val="000000"/>
              </a:solidFill>
              <a:latin typeface="Muli Bold"/>
              <a:ea typeface="Muli Bold"/>
              <a:cs typeface="Muli Bold"/>
              <a:sym typeface="Muli Bold"/>
            </a:endParaRPr>
          </a:p>
          <a:p>
            <a:pPr algn="just">
              <a:lnSpc>
                <a:spcPts val="2322"/>
              </a:lnSpc>
              <a:spcBef>
                <a:spcPct val="0"/>
              </a:spcBef>
            </a:pPr>
            <a:r>
              <a:rPr lang="pl-PL" sz="2150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Obecnie na liście znajdują się 103 wpisy.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635546" y="8073935"/>
            <a:ext cx="1251528" cy="537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5"/>
              </a:lnSpc>
              <a:spcBef>
                <a:spcPct val="0"/>
              </a:spcBef>
            </a:pPr>
            <a:r>
              <a:rPr lang="pl-PL" sz="201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Sobótka </a:t>
            </a:r>
          </a:p>
          <a:p>
            <a:pPr algn="ctr">
              <a:lnSpc>
                <a:spcPts val="2175"/>
              </a:lnSpc>
              <a:spcBef>
                <a:spcPct val="0"/>
              </a:spcBef>
            </a:pPr>
            <a:r>
              <a:rPr lang="pl-PL" sz="201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w Jastarni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3417" y="8092729"/>
            <a:ext cx="1564354" cy="518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3"/>
              </a:lnSpc>
              <a:spcBef>
                <a:spcPct val="0"/>
              </a:spcBef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Szopkarstwo </a:t>
            </a:r>
          </a:p>
          <a:p>
            <a:pPr algn="ctr">
              <a:lnSpc>
                <a:spcPts val="2023"/>
              </a:lnSpc>
              <a:spcBef>
                <a:spcPct val="0"/>
              </a:spcBef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krakowskie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64093" y="8092729"/>
            <a:ext cx="2020317" cy="518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3"/>
              </a:lnSpc>
              <a:spcBef>
                <a:spcPct val="0"/>
              </a:spcBef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Flisackie tradycje </a:t>
            </a:r>
          </a:p>
          <a:p>
            <a:pPr algn="ctr">
              <a:lnSpc>
                <a:spcPts val="2023"/>
              </a:lnSpc>
              <a:spcBef>
                <a:spcPct val="0"/>
              </a:spcBef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w Ulanowie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305673" y="8092729"/>
            <a:ext cx="2615735" cy="518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3"/>
              </a:lnSpc>
              <a:spcBef>
                <a:spcPct val="0"/>
              </a:spcBef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Procesja Bożego Ciała</a:t>
            </a:r>
          </a:p>
          <a:p>
            <a:pPr algn="ctr">
              <a:lnSpc>
                <a:spcPts val="2023"/>
              </a:lnSpc>
              <a:spcBef>
                <a:spcPct val="0"/>
              </a:spcBef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w Łowiczu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01517" y="8092729"/>
            <a:ext cx="1783020" cy="518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3"/>
              </a:lnSpc>
              <a:spcBef>
                <a:spcPct val="0"/>
              </a:spcBef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Sokolnictwo </a:t>
            </a:r>
          </a:p>
          <a:p>
            <a:pPr algn="ctr">
              <a:lnSpc>
                <a:spcPts val="2023"/>
              </a:lnSpc>
              <a:spcBef>
                <a:spcPct val="0"/>
              </a:spcBef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- żywa tradycja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762655" y="8092729"/>
            <a:ext cx="1694772" cy="518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3"/>
              </a:lnSpc>
              <a:spcBef>
                <a:spcPct val="0"/>
              </a:spcBef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Wycinanka</a:t>
            </a:r>
          </a:p>
          <a:p>
            <a:pPr algn="ctr">
              <a:lnSpc>
                <a:spcPts val="2023"/>
              </a:lnSpc>
              <a:spcBef>
                <a:spcPct val="0"/>
              </a:spcBef>
            </a:pPr>
            <a:r>
              <a:rPr lang="pl-PL" sz="18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świętokrzyska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91902" y="9303014"/>
            <a:ext cx="6765078" cy="2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pl-PL" sz="209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Szczegóły: </a:t>
            </a:r>
            <a:r>
              <a:rPr lang="pl-PL" sz="2094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https://niematerialne.nid.pl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3" name="Freeform 3"/>
          <p:cNvSpPr/>
          <p:nvPr/>
        </p:nvSpPr>
        <p:spPr>
          <a:xfrm>
            <a:off x="12605759" y="770117"/>
            <a:ext cx="2508126" cy="1816724"/>
          </a:xfrm>
          <a:custGeom>
            <a:avLst/>
            <a:gdLst/>
            <a:ahLst/>
            <a:cxnLst/>
            <a:rect l="l" t="t" r="r" b="b"/>
            <a:pathLst>
              <a:path w="2508126" h="1816724">
                <a:moveTo>
                  <a:pt x="0" y="0"/>
                </a:moveTo>
                <a:lnTo>
                  <a:pt x="2508126" y="0"/>
                </a:lnTo>
                <a:lnTo>
                  <a:pt x="2508126" y="1816723"/>
                </a:lnTo>
                <a:lnTo>
                  <a:pt x="0" y="1816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185" r="-3072" b="-9128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4" name="Freeform 4"/>
          <p:cNvSpPr/>
          <p:nvPr/>
        </p:nvSpPr>
        <p:spPr>
          <a:xfrm>
            <a:off x="1028700" y="3399985"/>
            <a:ext cx="12632485" cy="5858315"/>
          </a:xfrm>
          <a:custGeom>
            <a:avLst/>
            <a:gdLst/>
            <a:ahLst/>
            <a:cxnLst/>
            <a:rect l="l" t="t" r="r" b="b"/>
            <a:pathLst>
              <a:path w="12632485" h="5858315">
                <a:moveTo>
                  <a:pt x="0" y="0"/>
                </a:moveTo>
                <a:lnTo>
                  <a:pt x="12632485" y="0"/>
                </a:lnTo>
                <a:lnTo>
                  <a:pt x="12632485" y="5858315"/>
                </a:lnTo>
                <a:lnTo>
                  <a:pt x="0" y="58583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5" name="Freeform 5"/>
          <p:cNvSpPr/>
          <p:nvPr/>
        </p:nvSpPr>
        <p:spPr>
          <a:xfrm>
            <a:off x="11623566" y="3924578"/>
            <a:ext cx="5295459" cy="4542384"/>
          </a:xfrm>
          <a:custGeom>
            <a:avLst/>
            <a:gdLst/>
            <a:ahLst/>
            <a:cxnLst/>
            <a:rect l="l" t="t" r="r" b="b"/>
            <a:pathLst>
              <a:path w="5295459" h="4542384">
                <a:moveTo>
                  <a:pt x="0" y="0"/>
                </a:moveTo>
                <a:lnTo>
                  <a:pt x="5295459" y="0"/>
                </a:lnTo>
                <a:lnTo>
                  <a:pt x="5295459" y="4542384"/>
                </a:lnTo>
                <a:lnTo>
                  <a:pt x="0" y="4542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0263" b="-100487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6" name="Freeform 6"/>
          <p:cNvSpPr/>
          <p:nvPr/>
        </p:nvSpPr>
        <p:spPr>
          <a:xfrm>
            <a:off x="13912038" y="8608321"/>
            <a:ext cx="1405445" cy="487906"/>
          </a:xfrm>
          <a:custGeom>
            <a:avLst/>
            <a:gdLst/>
            <a:ahLst/>
            <a:cxnLst/>
            <a:rect l="l" t="t" r="r" b="b"/>
            <a:pathLst>
              <a:path w="1405445" h="487906">
                <a:moveTo>
                  <a:pt x="0" y="0"/>
                </a:moveTo>
                <a:lnTo>
                  <a:pt x="1405445" y="0"/>
                </a:lnTo>
                <a:lnTo>
                  <a:pt x="1405445" y="487906"/>
                </a:lnTo>
                <a:lnTo>
                  <a:pt x="0" y="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32" t="-35604" r="-24996" b="-30118"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7" name="Freeform 7"/>
          <p:cNvSpPr/>
          <p:nvPr/>
        </p:nvSpPr>
        <p:spPr>
          <a:xfrm>
            <a:off x="15565133" y="6743408"/>
            <a:ext cx="2073346" cy="2514892"/>
          </a:xfrm>
          <a:custGeom>
            <a:avLst/>
            <a:gdLst/>
            <a:ahLst/>
            <a:cxnLst/>
            <a:rect l="l" t="t" r="r" b="b"/>
            <a:pathLst>
              <a:path w="2073346" h="2514892">
                <a:moveTo>
                  <a:pt x="0" y="0"/>
                </a:moveTo>
                <a:lnTo>
                  <a:pt x="2073346" y="0"/>
                </a:lnTo>
                <a:lnTo>
                  <a:pt x="2073346" y="2514892"/>
                </a:lnTo>
                <a:lnTo>
                  <a:pt x="0" y="25148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1905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pl-PL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1028700" y="2145318"/>
            <a:ext cx="12686725" cy="911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27"/>
              </a:lnSpc>
            </a:pPr>
            <a:endParaRPr lang="pl-PL" noProof="0" dirty="0"/>
          </a:p>
          <a:p>
            <a:pPr algn="just">
              <a:lnSpc>
                <a:spcPts val="1827"/>
              </a:lnSpc>
            </a:pPr>
            <a:r>
              <a:rPr lang="pl-PL" sz="1692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Zabytek.pl to serwis Narodowego Instytutu Dziedzictwa, który w nowoczesny i kompleksowy sposób udostępnia informacje o polskich zabytkach. Na portalu można odnaleźć opisy zabytków, dokumentację, archiwalne i aktualne zdjęcia obiektów, modele 3D oraz wiele innych zasobów.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17742"/>
            <a:ext cx="10956008" cy="1118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98"/>
              </a:lnSpc>
            </a:pPr>
            <a:r>
              <a:rPr lang="pl-PL" sz="4350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Portal </a:t>
            </a:r>
            <a:r>
              <a:rPr lang="pl-PL" sz="4350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Zabytek.pl </a:t>
            </a:r>
          </a:p>
          <a:p>
            <a:pPr algn="l">
              <a:lnSpc>
                <a:spcPts val="4050"/>
              </a:lnSpc>
              <a:spcBef>
                <a:spcPct val="0"/>
              </a:spcBef>
            </a:pPr>
            <a:r>
              <a:rPr lang="pl-PL" sz="3750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jako narzędzie marketingu turystycznego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3" name="Freeform 3"/>
          <p:cNvSpPr/>
          <p:nvPr/>
        </p:nvSpPr>
        <p:spPr>
          <a:xfrm>
            <a:off x="1184142" y="1627426"/>
            <a:ext cx="13823654" cy="7045395"/>
          </a:xfrm>
          <a:custGeom>
            <a:avLst/>
            <a:gdLst/>
            <a:ahLst/>
            <a:cxnLst/>
            <a:rect l="l" t="t" r="r" b="b"/>
            <a:pathLst>
              <a:path w="13823654" h="7045395">
                <a:moveTo>
                  <a:pt x="0" y="0"/>
                </a:moveTo>
                <a:lnTo>
                  <a:pt x="13823653" y="0"/>
                </a:lnTo>
                <a:lnTo>
                  <a:pt x="13823653" y="7045395"/>
                </a:lnTo>
                <a:lnTo>
                  <a:pt x="0" y="70453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150" b="-34835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399871" y="748126"/>
            <a:ext cx="9163913" cy="608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6"/>
              </a:lnSpc>
            </a:pPr>
            <a:r>
              <a:rPr lang="pl-PL" sz="4320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Serwis NID</a:t>
            </a:r>
            <a:r>
              <a:rPr lang="pl-PL" sz="4320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dla samorządów</a:t>
            </a:r>
          </a:p>
        </p:txBody>
      </p:sp>
      <p:sp>
        <p:nvSpPr>
          <p:cNvPr id="5" name="Freeform 5"/>
          <p:cNvSpPr/>
          <p:nvPr/>
        </p:nvSpPr>
        <p:spPr>
          <a:xfrm>
            <a:off x="15691291" y="3572652"/>
            <a:ext cx="2127693" cy="1570848"/>
          </a:xfrm>
          <a:custGeom>
            <a:avLst/>
            <a:gdLst/>
            <a:ahLst/>
            <a:cxnLst/>
            <a:rect l="l" t="t" r="r" b="b"/>
            <a:pathLst>
              <a:path w="2127693" h="1570848">
                <a:moveTo>
                  <a:pt x="0" y="0"/>
                </a:moveTo>
                <a:lnTo>
                  <a:pt x="2127693" y="0"/>
                </a:lnTo>
                <a:lnTo>
                  <a:pt x="2127693" y="1570848"/>
                </a:lnTo>
                <a:lnTo>
                  <a:pt x="0" y="1570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26" t="-57185" r="-3131" b="-9128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725258" y="8806811"/>
            <a:ext cx="13043380" cy="692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7"/>
              </a:lnSpc>
              <a:spcBef>
                <a:spcPct val="0"/>
              </a:spcBef>
            </a:pPr>
            <a:r>
              <a:rPr lang="pl-PL" sz="1674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Głównym zadaniem portalu jest dostarczenie władzom samorządowym oraz podmiotom uczestniczącym w procesie zarządzania i ochrony dziedzictwa,  wiedzy i informacji na temat dziedzictwa, jego ochrony oraz możliwości jego wykorzystania dla dobra mieszkańców i gminy.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3" name="Freeform 3"/>
          <p:cNvSpPr/>
          <p:nvPr/>
        </p:nvSpPr>
        <p:spPr>
          <a:xfrm>
            <a:off x="12400869" y="3254175"/>
            <a:ext cx="4858431" cy="5727486"/>
          </a:xfrm>
          <a:custGeom>
            <a:avLst/>
            <a:gdLst/>
            <a:ahLst/>
            <a:cxnLst/>
            <a:rect l="l" t="t" r="r" b="b"/>
            <a:pathLst>
              <a:path w="4858431" h="5727486">
                <a:moveTo>
                  <a:pt x="0" y="0"/>
                </a:moveTo>
                <a:lnTo>
                  <a:pt x="4858431" y="0"/>
                </a:lnTo>
                <a:lnTo>
                  <a:pt x="4858431" y="5727486"/>
                </a:lnTo>
                <a:lnTo>
                  <a:pt x="0" y="57274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835241" y="1066800"/>
            <a:ext cx="10833734" cy="526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3"/>
              </a:lnSpc>
            </a:pPr>
            <a:r>
              <a:rPr lang="pl-PL" sz="3735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 </a:t>
            </a:r>
            <a:r>
              <a:rPr lang="pl-PL" sz="3735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Oferta warsztatowa </a:t>
            </a:r>
            <a:r>
              <a:rPr lang="pl-PL" sz="3735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NID</a:t>
            </a:r>
            <a:r>
              <a:rPr lang="pl-PL" sz="3735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dla samorządowców</a:t>
            </a:r>
          </a:p>
        </p:txBody>
      </p:sp>
      <p:sp>
        <p:nvSpPr>
          <p:cNvPr id="5" name="Freeform 5"/>
          <p:cNvSpPr/>
          <p:nvPr/>
        </p:nvSpPr>
        <p:spPr>
          <a:xfrm>
            <a:off x="12605759" y="770117"/>
            <a:ext cx="2508126" cy="1816724"/>
          </a:xfrm>
          <a:custGeom>
            <a:avLst/>
            <a:gdLst/>
            <a:ahLst/>
            <a:cxnLst/>
            <a:rect l="l" t="t" r="r" b="b"/>
            <a:pathLst>
              <a:path w="2508126" h="1816724">
                <a:moveTo>
                  <a:pt x="0" y="0"/>
                </a:moveTo>
                <a:lnTo>
                  <a:pt x="2508126" y="0"/>
                </a:lnTo>
                <a:lnTo>
                  <a:pt x="2508126" y="1816723"/>
                </a:lnTo>
                <a:lnTo>
                  <a:pt x="0" y="1816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7185" r="-3072" b="-9128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6" name="Freeform 6"/>
          <p:cNvSpPr/>
          <p:nvPr/>
        </p:nvSpPr>
        <p:spPr>
          <a:xfrm>
            <a:off x="1143692" y="3022869"/>
            <a:ext cx="10525282" cy="5631026"/>
          </a:xfrm>
          <a:custGeom>
            <a:avLst/>
            <a:gdLst/>
            <a:ahLst/>
            <a:cxnLst/>
            <a:rect l="l" t="t" r="r" b="b"/>
            <a:pathLst>
              <a:path w="10525282" h="5631026">
                <a:moveTo>
                  <a:pt x="0" y="0"/>
                </a:moveTo>
                <a:lnTo>
                  <a:pt x="10525282" y="0"/>
                </a:lnTo>
                <a:lnTo>
                  <a:pt x="10525282" y="5631026"/>
                </a:lnTo>
                <a:lnTo>
                  <a:pt x="0" y="5631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12288871" y="9144097"/>
            <a:ext cx="4970429" cy="171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5"/>
              </a:lnSpc>
              <a:spcBef>
                <a:spcPct val="0"/>
              </a:spcBef>
            </a:pPr>
            <a:r>
              <a:rPr lang="pl-PL" sz="1273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Zachęcamy do rejestracji: </a:t>
            </a:r>
            <a:r>
              <a:rPr lang="pl-PL" sz="1273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https://szkolenianid.learncom.pl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3692" y="1933291"/>
            <a:ext cx="10525282" cy="683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72"/>
              </a:lnSpc>
              <a:spcBef>
                <a:spcPct val="0"/>
              </a:spcBef>
            </a:pPr>
            <a:r>
              <a:rPr lang="pl-PL" sz="1733" noProof="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Platforma szkoleniowa NID to sposób na zwiększanie kompetencji urzędników gmin i innych liderów lokalnych. Zamieszczone tam e-szkolenia pozwalają na zapoznanie się z zagadnieniami związanymi                         z zarządzaniem dziedzictwem lokalnym w różnych dziedzinach życia gminy.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3692" y="8865427"/>
            <a:ext cx="10525282" cy="63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4"/>
              </a:lnSpc>
              <a:spcBef>
                <a:spcPct val="0"/>
              </a:spcBef>
            </a:pPr>
            <a:r>
              <a:rPr lang="pl-PL" sz="1550" noProof="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</a:p>
          <a:p>
            <a:pPr algn="ctr">
              <a:lnSpc>
                <a:spcPts val="1674"/>
              </a:lnSpc>
              <a:spcBef>
                <a:spcPct val="0"/>
              </a:spcBef>
            </a:pPr>
            <a:r>
              <a:rPr lang="pl-PL" sz="1550" noProof="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Prawo ochrony zabytków    Realizacja projektów i źródła finansowania    Edukacja o dziedzictwie kulturowym</a:t>
            </a:r>
          </a:p>
          <a:p>
            <a:pPr algn="ctr">
              <a:lnSpc>
                <a:spcPts val="1674"/>
              </a:lnSpc>
              <a:spcBef>
                <a:spcPct val="0"/>
              </a:spcBef>
            </a:pPr>
            <a:r>
              <a:rPr lang="pl-PL" sz="1550" noProof="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Dziedzictwo w planowaniu strategicznym gminy    Dziedzictwo w planowaniu przestrzennym</a:t>
            </a:r>
          </a:p>
        </p:txBody>
      </p:sp>
      <p:sp>
        <p:nvSpPr>
          <p:cNvPr id="10" name="Freeform 10"/>
          <p:cNvSpPr/>
          <p:nvPr/>
        </p:nvSpPr>
        <p:spPr>
          <a:xfrm>
            <a:off x="3776945" y="9084778"/>
            <a:ext cx="161244" cy="173522"/>
          </a:xfrm>
          <a:custGeom>
            <a:avLst/>
            <a:gdLst/>
            <a:ahLst/>
            <a:cxnLst/>
            <a:rect l="l" t="t" r="r" b="b"/>
            <a:pathLst>
              <a:path w="161244" h="173522">
                <a:moveTo>
                  <a:pt x="0" y="0"/>
                </a:moveTo>
                <a:lnTo>
                  <a:pt x="161245" y="0"/>
                </a:lnTo>
                <a:lnTo>
                  <a:pt x="161245" y="173522"/>
                </a:lnTo>
                <a:lnTo>
                  <a:pt x="0" y="17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5992" t="-985158" r="-953307" b="-532321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11" name="Freeform 11"/>
          <p:cNvSpPr/>
          <p:nvPr/>
        </p:nvSpPr>
        <p:spPr>
          <a:xfrm>
            <a:off x="7913999" y="9084778"/>
            <a:ext cx="161244" cy="173522"/>
          </a:xfrm>
          <a:custGeom>
            <a:avLst/>
            <a:gdLst/>
            <a:ahLst/>
            <a:cxnLst/>
            <a:rect l="l" t="t" r="r" b="b"/>
            <a:pathLst>
              <a:path w="161244" h="173522">
                <a:moveTo>
                  <a:pt x="0" y="0"/>
                </a:moveTo>
                <a:lnTo>
                  <a:pt x="161244" y="0"/>
                </a:lnTo>
                <a:lnTo>
                  <a:pt x="161244" y="173522"/>
                </a:lnTo>
                <a:lnTo>
                  <a:pt x="0" y="17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5992" t="-985158" r="-953307" b="-532321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12" name="Freeform 12"/>
          <p:cNvSpPr/>
          <p:nvPr/>
        </p:nvSpPr>
        <p:spPr>
          <a:xfrm>
            <a:off x="6608185" y="9315901"/>
            <a:ext cx="161244" cy="173522"/>
          </a:xfrm>
          <a:custGeom>
            <a:avLst/>
            <a:gdLst/>
            <a:ahLst/>
            <a:cxnLst/>
            <a:rect l="l" t="t" r="r" b="b"/>
            <a:pathLst>
              <a:path w="161244" h="173522">
                <a:moveTo>
                  <a:pt x="0" y="0"/>
                </a:moveTo>
                <a:lnTo>
                  <a:pt x="161244" y="0"/>
                </a:lnTo>
                <a:lnTo>
                  <a:pt x="161244" y="173521"/>
                </a:lnTo>
                <a:lnTo>
                  <a:pt x="0" y="173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5992" t="-985158" r="-953307" b="-532321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13" name="Freeform 13"/>
          <p:cNvSpPr/>
          <p:nvPr/>
        </p:nvSpPr>
        <p:spPr>
          <a:xfrm>
            <a:off x="1240053" y="9084778"/>
            <a:ext cx="161244" cy="173522"/>
          </a:xfrm>
          <a:custGeom>
            <a:avLst/>
            <a:gdLst/>
            <a:ahLst/>
            <a:cxnLst/>
            <a:rect l="l" t="t" r="r" b="b"/>
            <a:pathLst>
              <a:path w="161244" h="173522">
                <a:moveTo>
                  <a:pt x="0" y="0"/>
                </a:moveTo>
                <a:lnTo>
                  <a:pt x="161244" y="0"/>
                </a:lnTo>
                <a:lnTo>
                  <a:pt x="161244" y="173522"/>
                </a:lnTo>
                <a:lnTo>
                  <a:pt x="0" y="1735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5992" t="-985158" r="-953307" b="-532321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14" name="Freeform 14"/>
          <p:cNvSpPr/>
          <p:nvPr/>
        </p:nvSpPr>
        <p:spPr>
          <a:xfrm>
            <a:off x="1944747" y="9325130"/>
            <a:ext cx="161244" cy="173522"/>
          </a:xfrm>
          <a:custGeom>
            <a:avLst/>
            <a:gdLst/>
            <a:ahLst/>
            <a:cxnLst/>
            <a:rect l="l" t="t" r="r" b="b"/>
            <a:pathLst>
              <a:path w="161244" h="173522">
                <a:moveTo>
                  <a:pt x="0" y="0"/>
                </a:moveTo>
                <a:lnTo>
                  <a:pt x="161245" y="0"/>
                </a:lnTo>
                <a:lnTo>
                  <a:pt x="161245" y="173521"/>
                </a:lnTo>
                <a:lnTo>
                  <a:pt x="0" y="173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5992" t="-985158" r="-953307" b="-532321"/>
            </a:stretch>
          </a:blipFill>
        </p:spPr>
        <p:txBody>
          <a:bodyPr/>
          <a:lstStyle/>
          <a:p>
            <a:endParaRPr lang="pl-PL" noProof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3" name="Freeform 3"/>
          <p:cNvSpPr/>
          <p:nvPr/>
        </p:nvSpPr>
        <p:spPr>
          <a:xfrm>
            <a:off x="12605759" y="770117"/>
            <a:ext cx="2508126" cy="1816724"/>
          </a:xfrm>
          <a:custGeom>
            <a:avLst/>
            <a:gdLst/>
            <a:ahLst/>
            <a:cxnLst/>
            <a:rect l="l" t="t" r="r" b="b"/>
            <a:pathLst>
              <a:path w="2508126" h="1816724">
                <a:moveTo>
                  <a:pt x="0" y="0"/>
                </a:moveTo>
                <a:lnTo>
                  <a:pt x="2508126" y="0"/>
                </a:lnTo>
                <a:lnTo>
                  <a:pt x="2508126" y="1816723"/>
                </a:lnTo>
                <a:lnTo>
                  <a:pt x="0" y="18167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185" r="-3072" b="-9128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4" name="Freeform 4"/>
          <p:cNvSpPr/>
          <p:nvPr/>
        </p:nvSpPr>
        <p:spPr>
          <a:xfrm>
            <a:off x="4250421" y="5314888"/>
            <a:ext cx="2908504" cy="4266988"/>
          </a:xfrm>
          <a:custGeom>
            <a:avLst/>
            <a:gdLst/>
            <a:ahLst/>
            <a:cxnLst/>
            <a:rect l="l" t="t" r="r" b="b"/>
            <a:pathLst>
              <a:path w="2908504" h="4266988">
                <a:moveTo>
                  <a:pt x="0" y="0"/>
                </a:moveTo>
                <a:lnTo>
                  <a:pt x="2908504" y="0"/>
                </a:lnTo>
                <a:lnTo>
                  <a:pt x="2908504" y="4266988"/>
                </a:lnTo>
                <a:lnTo>
                  <a:pt x="0" y="426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6028"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5" name="Freeform 5"/>
          <p:cNvSpPr/>
          <p:nvPr/>
        </p:nvSpPr>
        <p:spPr>
          <a:xfrm>
            <a:off x="861803" y="5310761"/>
            <a:ext cx="2857795" cy="4490821"/>
          </a:xfrm>
          <a:custGeom>
            <a:avLst/>
            <a:gdLst/>
            <a:ahLst/>
            <a:cxnLst/>
            <a:rect l="l" t="t" r="r" b="b"/>
            <a:pathLst>
              <a:path w="2857795" h="4490821">
                <a:moveTo>
                  <a:pt x="0" y="0"/>
                </a:moveTo>
                <a:lnTo>
                  <a:pt x="2857796" y="0"/>
                </a:lnTo>
                <a:lnTo>
                  <a:pt x="2857796" y="4490821"/>
                </a:lnTo>
                <a:lnTo>
                  <a:pt x="0" y="4490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6" name="Freeform 6"/>
          <p:cNvSpPr/>
          <p:nvPr/>
        </p:nvSpPr>
        <p:spPr>
          <a:xfrm>
            <a:off x="7689748" y="5314888"/>
            <a:ext cx="2908504" cy="4194369"/>
          </a:xfrm>
          <a:custGeom>
            <a:avLst/>
            <a:gdLst/>
            <a:ahLst/>
            <a:cxnLst/>
            <a:rect l="l" t="t" r="r" b="b"/>
            <a:pathLst>
              <a:path w="2908504" h="4194369">
                <a:moveTo>
                  <a:pt x="0" y="0"/>
                </a:moveTo>
                <a:lnTo>
                  <a:pt x="2908504" y="0"/>
                </a:lnTo>
                <a:lnTo>
                  <a:pt x="2908504" y="4194369"/>
                </a:lnTo>
                <a:lnTo>
                  <a:pt x="0" y="4194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7" name="Freeform 7"/>
          <p:cNvSpPr/>
          <p:nvPr/>
        </p:nvSpPr>
        <p:spPr>
          <a:xfrm>
            <a:off x="11131652" y="5333581"/>
            <a:ext cx="2900773" cy="4248295"/>
          </a:xfrm>
          <a:custGeom>
            <a:avLst/>
            <a:gdLst/>
            <a:ahLst/>
            <a:cxnLst/>
            <a:rect l="l" t="t" r="r" b="b"/>
            <a:pathLst>
              <a:path w="2900773" h="4248295">
                <a:moveTo>
                  <a:pt x="0" y="0"/>
                </a:moveTo>
                <a:lnTo>
                  <a:pt x="2900773" y="0"/>
                </a:lnTo>
                <a:lnTo>
                  <a:pt x="2900773" y="4248295"/>
                </a:lnTo>
                <a:lnTo>
                  <a:pt x="0" y="42482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8" name="Freeform 8"/>
          <p:cNvSpPr/>
          <p:nvPr/>
        </p:nvSpPr>
        <p:spPr>
          <a:xfrm>
            <a:off x="14565825" y="5333581"/>
            <a:ext cx="2900773" cy="3984692"/>
          </a:xfrm>
          <a:custGeom>
            <a:avLst/>
            <a:gdLst/>
            <a:ahLst/>
            <a:cxnLst/>
            <a:rect l="l" t="t" r="r" b="b"/>
            <a:pathLst>
              <a:path w="2900773" h="3984692">
                <a:moveTo>
                  <a:pt x="0" y="0"/>
                </a:moveTo>
                <a:lnTo>
                  <a:pt x="2900773" y="0"/>
                </a:lnTo>
                <a:lnTo>
                  <a:pt x="2900773" y="3984692"/>
                </a:lnTo>
                <a:lnTo>
                  <a:pt x="0" y="39846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l-PL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861803" y="1093242"/>
            <a:ext cx="11372169" cy="652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8"/>
              </a:lnSpc>
            </a:pPr>
            <a:r>
              <a:rPr lang="pl-PL" sz="4720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Działalność  popularyzatorska </a:t>
            </a:r>
            <a:r>
              <a:rPr lang="pl-PL" sz="4720" b="1" noProof="0" dirty="0">
                <a:solidFill>
                  <a:srgbClr val="FF0000"/>
                </a:solidFill>
                <a:latin typeface="Muli Bold"/>
                <a:ea typeface="Muli Bold"/>
                <a:cs typeface="Muli Bold"/>
                <a:sym typeface="Muli Bold"/>
              </a:rPr>
              <a:t>NID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1803" y="2693606"/>
            <a:ext cx="11720235" cy="2299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22"/>
              </a:lnSpc>
              <a:spcBef>
                <a:spcPct val="0"/>
              </a:spcBef>
            </a:pPr>
            <a:endParaRPr lang="pl-PL" noProof="0" dirty="0"/>
          </a:p>
          <a:p>
            <a:pPr algn="just">
              <a:lnSpc>
                <a:spcPts val="2322"/>
              </a:lnSpc>
              <a:spcBef>
                <a:spcPct val="0"/>
              </a:spcBef>
            </a:pPr>
            <a:r>
              <a:rPr lang="pl-PL" sz="2150" noProof="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W ramach prowadzonych aktywności, NID zajmuje się między innymi organizacją przestrzeni do dyskusji w środowiskach naukowych i nie tylko, czego przejawem są organizowane i współorganizowane przez nas konferencje naukowe, wykłady eksperckie oraz webinaria - będące miejscem dyskusji, czerpania inspiracji, zdobywania wiedzy czy poznania wielu wybitnych ekspertów.</a:t>
            </a:r>
          </a:p>
          <a:p>
            <a:pPr algn="just">
              <a:lnSpc>
                <a:spcPts val="2322"/>
              </a:lnSpc>
              <a:spcBef>
                <a:spcPct val="0"/>
              </a:spcBef>
            </a:pPr>
            <a:endParaRPr lang="pl-PL" sz="2150" noProof="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2322"/>
              </a:lnSpc>
              <a:spcBef>
                <a:spcPct val="0"/>
              </a:spcBef>
            </a:pPr>
            <a:endParaRPr lang="pl-PL" sz="2150" noProof="0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61803" y="1950210"/>
            <a:ext cx="7879519" cy="406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86"/>
              </a:lnSpc>
              <a:spcBef>
                <a:spcPct val="0"/>
              </a:spcBef>
            </a:pPr>
            <a:r>
              <a:rPr lang="pl-PL" sz="2950" b="1" noProof="0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Konferencje naukowe, wykłady, webinaria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965</Words>
  <Application>Microsoft Office PowerPoint</Application>
  <PresentationFormat>Niestandardowy</PresentationFormat>
  <Paragraphs>79</Paragraphs>
  <Slides>13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1" baseType="lpstr">
      <vt:lpstr>Calibri</vt:lpstr>
      <vt:lpstr>Aptos</vt:lpstr>
      <vt:lpstr>Muli</vt:lpstr>
      <vt:lpstr>Arimo</vt:lpstr>
      <vt:lpstr>Arimo Bold</vt:lpstr>
      <vt:lpstr>Muli Bold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S.Janiarczyk_prezentacja_</dc:title>
  <cp:lastModifiedBy>Sylwia Janiarczyk</cp:lastModifiedBy>
  <cp:revision>3</cp:revision>
  <dcterms:created xsi:type="dcterms:W3CDTF">2006-08-16T00:00:00Z</dcterms:created>
  <dcterms:modified xsi:type="dcterms:W3CDTF">2024-10-08T09:35:41Z</dcterms:modified>
  <dc:identifier>DAGSUxrMGGw</dc:identifier>
</cp:coreProperties>
</file>