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  <Override PartName="/ppt/authors.xml" ContentType="application/vnd.ms-powerpoint.author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21"/>
  </p:notesMasterIdLst>
  <p:handoutMasterIdLst>
    <p:handoutMasterId r:id="rId22"/>
  </p:handoutMasterIdLst>
  <p:sldIdLst>
    <p:sldId id="304" r:id="rId5"/>
    <p:sldId id="314" r:id="rId6"/>
    <p:sldId id="324" r:id="rId7"/>
    <p:sldId id="323" r:id="rId8"/>
    <p:sldId id="321" r:id="rId9"/>
    <p:sldId id="326" r:id="rId10"/>
    <p:sldId id="325" r:id="rId11"/>
    <p:sldId id="322" r:id="rId12"/>
    <p:sldId id="308" r:id="rId13"/>
    <p:sldId id="318" r:id="rId14"/>
    <p:sldId id="310" r:id="rId15"/>
    <p:sldId id="288" r:id="rId16"/>
    <p:sldId id="299" r:id="rId17"/>
    <p:sldId id="327" r:id="rId18"/>
    <p:sldId id="275" r:id="rId19"/>
    <p:sldId id="305" r:id="rId20"/>
  </p:sldIdLst>
  <p:sldSz cx="12192000" cy="6858000"/>
  <p:notesSz cx="6858000" cy="9144000"/>
  <p:defaultTextStyle>
    <a:defPPr rtl="0">
      <a:defRPr lang="pl-P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5" name="Autor" initials="A" lastIdx="0" clrIdx="4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009" autoAdjust="0"/>
    <p:restoredTop sz="93750" autoAdjust="0"/>
  </p:normalViewPr>
  <p:slideViewPr>
    <p:cSldViewPr snapToGrid="0">
      <p:cViewPr varScale="1">
        <p:scale>
          <a:sx n="113" d="100"/>
          <a:sy n="113" d="100"/>
        </p:scale>
        <p:origin x="396" y="114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6" d="100"/>
          <a:sy n="86" d="100"/>
        </p:scale>
        <p:origin x="3822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heme" Target="theme/theme1.xml"/><Relationship Id="rId3" Type="http://schemas.openxmlformats.org/officeDocument/2006/relationships/customXml" Target="../customXml/item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microsoft.com/office/2018/10/relationships/authors" Target="author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commentAuthors" Target="commentAuthor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handoutMaster" Target="handoutMasters/handoutMaster1.xml"/><Relationship Id="rId27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główek — symbol zastępczy 1">
            <a:extLst>
              <a:ext uri="{FF2B5EF4-FFF2-40B4-BE49-F238E27FC236}">
                <a16:creationId xmlns:a16="http://schemas.microsoft.com/office/drawing/2014/main" id="{A2FC99A8-74A1-4817-9F9A-85655000A69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pl-PL"/>
          </a:p>
        </p:txBody>
      </p:sp>
      <p:sp>
        <p:nvSpPr>
          <p:cNvPr id="3" name="Data — symbol zastępczy 2">
            <a:extLst>
              <a:ext uri="{FF2B5EF4-FFF2-40B4-BE49-F238E27FC236}">
                <a16:creationId xmlns:a16="http://schemas.microsoft.com/office/drawing/2014/main" id="{D6F0050F-2705-4253-AECF-492B9533166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D45C3115-8DD5-46DF-A2E0-5CCBDEB4D748}" type="datetime1">
              <a:rPr lang="pl-PL" smtClean="0"/>
              <a:t>01.12.2024</a:t>
            </a:fld>
            <a:endParaRPr lang="pl-PL" dirty="0"/>
          </a:p>
        </p:txBody>
      </p:sp>
      <p:sp>
        <p:nvSpPr>
          <p:cNvPr id="4" name="Stopka — symbol zastępczy 3">
            <a:extLst>
              <a:ext uri="{FF2B5EF4-FFF2-40B4-BE49-F238E27FC236}">
                <a16:creationId xmlns:a16="http://schemas.microsoft.com/office/drawing/2014/main" id="{BC82020C-C130-402B-AA32-21B4682F7DC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pl-PL"/>
          </a:p>
        </p:txBody>
      </p:sp>
      <p:sp>
        <p:nvSpPr>
          <p:cNvPr id="5" name="Numer slajdu — symbol zastępczy 4">
            <a:extLst>
              <a:ext uri="{FF2B5EF4-FFF2-40B4-BE49-F238E27FC236}">
                <a16:creationId xmlns:a16="http://schemas.microsoft.com/office/drawing/2014/main" id="{450932CD-F2EA-4034-AB59-84AF68B102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F6FA979-4A60-410C-92BE-2E8CA23BCC7D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26190493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główek — symbol zastępczy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pl-PL" noProof="0"/>
          </a:p>
        </p:txBody>
      </p:sp>
      <p:sp>
        <p:nvSpPr>
          <p:cNvPr id="3" name="Data — symbol zastępczy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EA9F1A3-F753-4473-9C6F-1C72817688B4}" type="datetime1">
              <a:rPr lang="pl-PL" smtClean="0"/>
              <a:pPr/>
              <a:t>01.12.2024</a:t>
            </a:fld>
            <a:endParaRPr lang="pl-PL" dirty="0"/>
          </a:p>
        </p:txBody>
      </p:sp>
      <p:sp>
        <p:nvSpPr>
          <p:cNvPr id="4" name="Obraz slajdu — symbol zastępczy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pl-PL" noProof="0"/>
          </a:p>
        </p:txBody>
      </p:sp>
      <p:sp>
        <p:nvSpPr>
          <p:cNvPr id="5" name="Notatki — symbol zastępczy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  <p:sp>
        <p:nvSpPr>
          <p:cNvPr id="6" name="Stopka — symbol zastępczy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pl-PL" noProof="0"/>
          </a:p>
        </p:txBody>
      </p:sp>
      <p:sp>
        <p:nvSpPr>
          <p:cNvPr id="7" name="Numer slajdu — symbol zastępczy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B990660-4B7D-4C11-96DB-B19FFA8CA93C}" type="slidenum">
              <a:rPr lang="pl-PL" noProof="0" smtClean="0"/>
              <a:t>‹#›</a:t>
            </a:fld>
            <a:endParaRPr lang="pl-PL" noProof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raz slajdu — symbol zastępczy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atki — symbol zastępczy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l-PL" noProof="0" dirty="0"/>
          </a:p>
        </p:txBody>
      </p:sp>
      <p:sp>
        <p:nvSpPr>
          <p:cNvPr id="4" name="Numer slajdu — symbol zastępczy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pl-PL" smtClean="0"/>
              <a:t>1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59576304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noProof="0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pl-PL" smtClean="0"/>
              <a:t>16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92130903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noProof="0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pl-PL" smtClean="0"/>
              <a:t>2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9967597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noProof="0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pl-PL" smtClean="0"/>
              <a:t>3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1263049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noProof="0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pl-PL" smtClean="0"/>
              <a:t>4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74090272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noProof="0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pl-PL" smtClean="0"/>
              <a:t>9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75076665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noProof="0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pl-PL" smtClean="0"/>
              <a:t>11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12955653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raz slajdu — symbol zastępczy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atki — symbol zastępczy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l-PL" noProof="0" dirty="0"/>
          </a:p>
        </p:txBody>
      </p:sp>
      <p:sp>
        <p:nvSpPr>
          <p:cNvPr id="4" name="Numer slajdu — symbol zastępczy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pl-PL" smtClean="0"/>
              <a:t>12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raz slajdu — symbol zastępczy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atki — symbol zastępczy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l-PL" noProof="0" dirty="0"/>
          </a:p>
        </p:txBody>
      </p:sp>
      <p:sp>
        <p:nvSpPr>
          <p:cNvPr id="4" name="Numer slajdu — symbol zastępczy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pl-PL" smtClean="0"/>
              <a:t>13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noProof="0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pl-PL" smtClean="0"/>
              <a:t>15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37088862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ajd tytułowy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Prostokąt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pl-PL" noProof="0"/>
              <a:t>6,53</a:t>
            </a:r>
          </a:p>
          <a:p>
            <a:pPr algn="ctr" rtl="0"/>
            <a:endParaRPr lang="pl-PL" noProof="0"/>
          </a:p>
        </p:txBody>
      </p:sp>
      <p:sp>
        <p:nvSpPr>
          <p:cNvPr id="2" name="Tytuł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rtlCol="0" anchor="b">
            <a:normAutofit/>
          </a:bodyPr>
          <a:lstStyle>
            <a:lvl1pPr algn="l">
              <a:defRPr sz="3800" b="1" baseline="0"/>
            </a:lvl1pPr>
          </a:lstStyle>
          <a:p>
            <a:pPr rtl="0"/>
            <a:r>
              <a:rPr lang="pl-PL" noProof="0"/>
              <a:t>KLIKNIJ, ABY EDYTOWAĆ TYTUŁ</a:t>
            </a:r>
          </a:p>
        </p:txBody>
      </p:sp>
      <p:sp>
        <p:nvSpPr>
          <p:cNvPr id="3" name="Podtytuł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 rtlCol="0"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pl-PL" noProof="0"/>
              <a:t>Kliknij, aby edytować styl wzorca podtytułu</a:t>
            </a:r>
          </a:p>
        </p:txBody>
      </p:sp>
      <p:grpSp>
        <p:nvGrpSpPr>
          <p:cNvPr id="10" name="Obraz — symbol zastępczy 16" descr="abstrakcyjna kolorowa ilustracja budynków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orównanie rynkó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KLIKNIJ, ABY EDYTOWAĆ TYTUŁ</a:t>
            </a:r>
          </a:p>
        </p:txBody>
      </p:sp>
      <p:sp>
        <p:nvSpPr>
          <p:cNvPr id="6" name="Stopka — symbol zastępczy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7" name="Numer slajdu — symbol zastępczy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pl-PL" noProof="0" smtClean="0"/>
              <a:pPr/>
              <a:t>‹#›</a:t>
            </a:fld>
            <a:endParaRPr lang="pl-PL" noProof="0"/>
          </a:p>
        </p:txBody>
      </p:sp>
      <p:sp>
        <p:nvSpPr>
          <p:cNvPr id="16" name="Tekst — symbol zastępczy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rtlCol="0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pl-PL" noProof="0"/>
              <a:t>1</a:t>
            </a:r>
          </a:p>
        </p:txBody>
      </p:sp>
      <p:sp>
        <p:nvSpPr>
          <p:cNvPr id="17" name="Tekst — symbol zastępczy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pl-PL" noProof="0"/>
              <a:t>2</a:t>
            </a:r>
          </a:p>
        </p:txBody>
      </p:sp>
      <p:sp>
        <p:nvSpPr>
          <p:cNvPr id="18" name="Tekst — symbol zastępczy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pl-PL" noProof="0"/>
              <a:t>3</a:t>
            </a:r>
          </a:p>
        </p:txBody>
      </p:sp>
      <p:sp>
        <p:nvSpPr>
          <p:cNvPr id="20" name="Tekst — symbol zastępczy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Opis sekcji</a:t>
            </a:r>
          </a:p>
        </p:txBody>
      </p:sp>
      <p:sp>
        <p:nvSpPr>
          <p:cNvPr id="21" name="Tekst — symbol zastępczy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Opis sekcji</a:t>
            </a:r>
          </a:p>
        </p:txBody>
      </p:sp>
      <p:sp>
        <p:nvSpPr>
          <p:cNvPr id="4" name="Tekst — symbol zastępczy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pl-PL" noProof="0"/>
              <a:t>NAGŁÓWEK SEKCJI</a:t>
            </a:r>
          </a:p>
        </p:txBody>
      </p:sp>
      <p:sp>
        <p:nvSpPr>
          <p:cNvPr id="9" name="Tekst — symbol zastępczy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Opis sekcji</a:t>
            </a:r>
          </a:p>
        </p:txBody>
      </p:sp>
      <p:sp>
        <p:nvSpPr>
          <p:cNvPr id="22" name="Tekst — symbol zastępczy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pl-PL" noProof="0"/>
              <a:t>NAGŁÓWEK SEKCJI</a:t>
            </a:r>
          </a:p>
        </p:txBody>
      </p:sp>
      <p:sp>
        <p:nvSpPr>
          <p:cNvPr id="23" name="Tekst — symbol zastępczy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pl-PL" noProof="0"/>
              <a:t>NAGŁÓWEK SEKCJI</a:t>
            </a:r>
          </a:p>
        </p:txBody>
      </p:sp>
      <p:sp>
        <p:nvSpPr>
          <p:cNvPr id="19" name="Data — symbol zastępczy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01-07-20XX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Porówn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rostokąt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cxnSp>
        <p:nvCxnSpPr>
          <p:cNvPr id="13" name="Łącznik prosty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ytuł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9788" y="365125"/>
            <a:ext cx="105156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3" name="Tekst — symbol zastępczy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pl-PL" noProof="0"/>
              <a:t>KLIKNIJ, ABY EDYTOWAĆ STYLE WZORCA TEKSTU</a:t>
            </a:r>
          </a:p>
        </p:txBody>
      </p:sp>
      <p:sp>
        <p:nvSpPr>
          <p:cNvPr id="4" name="Zawartość — symbol zastępczy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  <p:sp>
        <p:nvSpPr>
          <p:cNvPr id="5" name="Tekst — symbol zastępczy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pl-PL" noProof="0"/>
              <a:t>KLIKNIJ, ABY EDYTOWAĆ STYLE WZORCA TEKSTU</a:t>
            </a:r>
          </a:p>
        </p:txBody>
      </p:sp>
      <p:sp>
        <p:nvSpPr>
          <p:cNvPr id="6" name="Zawartość — symbol zastępczy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  <p:sp>
        <p:nvSpPr>
          <p:cNvPr id="7" name="Data — symbol zastępczy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8" name="Stopka — symbol zastępczy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9" name="Numer slajdu — symbol zastępczy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Ćwiartk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6" name="Stopka — symbol zastępczy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7" name="Numer slajdu — symbol zastępczy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pl-PL" noProof="0" smtClean="0"/>
              <a:pPr/>
              <a:t>‹#›</a:t>
            </a:fld>
            <a:endParaRPr lang="pl-PL" noProof="0"/>
          </a:p>
        </p:txBody>
      </p:sp>
      <p:sp>
        <p:nvSpPr>
          <p:cNvPr id="10" name="Tekst — symbol zastępczy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l-PL" noProof="0"/>
              <a:t>TYTUŁ ĆWIARTKI</a:t>
            </a:r>
          </a:p>
        </p:txBody>
      </p:sp>
      <p:sp>
        <p:nvSpPr>
          <p:cNvPr id="11" name="Tekst — symbol zastępczy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l-PL" noProof="0"/>
              <a:t>TYTUŁ ĆWIARTKI</a:t>
            </a:r>
          </a:p>
        </p:txBody>
      </p:sp>
      <p:sp>
        <p:nvSpPr>
          <p:cNvPr id="12" name="Tekst — symbol zastępczy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 rtlCol="0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l-PL" noProof="0"/>
              <a:t>TYTUŁ ĆWIARTKI</a:t>
            </a:r>
          </a:p>
        </p:txBody>
      </p:sp>
      <p:sp>
        <p:nvSpPr>
          <p:cNvPr id="13" name="Tekst — symbol zastępczy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 rtlCol="0"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l-PL" noProof="0"/>
              <a:t>TYTUŁ ĆWIARTKI</a:t>
            </a:r>
          </a:p>
        </p:txBody>
      </p:sp>
      <p:cxnSp>
        <p:nvCxnSpPr>
          <p:cNvPr id="5" name="Łącznik prosty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Łącznik prosty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a — symbol zastępczy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01-07-20XX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Strategia rozwoju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rostokąt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8" name="Prostokąt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15" name="Prostokąt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21" name="Tekst — symbol zastępczy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32" name="Tekst — symbol zastępczy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34" name="Tekst — symbol zastępczy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10" name="Tekst — symbol zastępczy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2" name="Tytuł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pl-PL" noProof="0"/>
              <a:t>KLIKNIJ, ABY EDYTOWAĆ TYTUŁ</a:t>
            </a:r>
          </a:p>
        </p:txBody>
      </p:sp>
      <p:sp>
        <p:nvSpPr>
          <p:cNvPr id="20" name="Tekst — symbol zastępczy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31" name="Tekst — symbol zastępczy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33" name="Tekst — symbol zastępczy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grpSp>
        <p:nvGrpSpPr>
          <p:cNvPr id="956" name="Obraz — symbol zastępczy 1925" descr="abstrakcyjna kolorowa ilustracja budynków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</p:grpSp>
      <p:sp>
        <p:nvSpPr>
          <p:cNvPr id="959" name="Stopka — symbol zastępczy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pl-PL" noProof="0"/>
              <a:t>01-07-20XX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pl-PL" noProof="0" smtClean="0"/>
              <a:pPr/>
              <a:t>‹#›</a:t>
            </a:fld>
            <a:endParaRPr lang="pl-PL" noProof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orówn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2768" y="704088"/>
            <a:ext cx="9052560" cy="640080"/>
          </a:xfrm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3" name="Tekst — symbol zastępczy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pl-PL" noProof="0"/>
              <a:t>KLIKNIJ, ABY EDYTOWAĆ STYLE WZORCA TEKSTU</a:t>
            </a:r>
          </a:p>
        </p:txBody>
      </p:sp>
      <p:sp>
        <p:nvSpPr>
          <p:cNvPr id="4" name="Zawartość — symbol zastępczy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923544" y="2670048"/>
            <a:ext cx="4901184" cy="3200400"/>
          </a:xfrm>
        </p:spPr>
        <p:txBody>
          <a:bodyPr rtlCol="0"/>
          <a:lstStyle/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  <p:sp>
        <p:nvSpPr>
          <p:cNvPr id="5" name="Tekst — symbol zastępczy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pl-PL" noProof="0"/>
              <a:t>KLIKNIJ, ABY EDYTOWAĆ STYLE WZORCA TEKSTU</a:t>
            </a:r>
          </a:p>
        </p:txBody>
      </p:sp>
      <p:sp>
        <p:nvSpPr>
          <p:cNvPr id="6" name="Zawartość — symbol zastępczy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364224" y="2532888"/>
            <a:ext cx="5166360" cy="3694176"/>
          </a:xfrm>
        </p:spPr>
        <p:txBody>
          <a:bodyPr rtlCol="0"/>
          <a:lstStyle/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  <p:sp>
        <p:nvSpPr>
          <p:cNvPr id="7" name="Data — symbol zastępczy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8" name="Stopka — symbol zastępczy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9" name="Numer slajdu — symbol zastępczy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  <p:sp>
        <p:nvSpPr>
          <p:cNvPr id="10" name="Tekst — symbol zastępczy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Oś czas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6" name="Stopka — symbol zastępczy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7" name="Numer slajdu — symbol zastępczy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pl-PL" noProof="0" smtClean="0"/>
              <a:pPr/>
              <a:t>‹#›</a:t>
            </a:fld>
            <a:endParaRPr lang="pl-PL" noProof="0"/>
          </a:p>
        </p:txBody>
      </p:sp>
      <p:sp>
        <p:nvSpPr>
          <p:cNvPr id="39" name="Tekst — symbol zastępczy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pl-PL" noProof="0"/>
              <a:t>Rok</a:t>
            </a:r>
          </a:p>
        </p:txBody>
      </p:sp>
      <p:sp>
        <p:nvSpPr>
          <p:cNvPr id="40" name="Tekst — symbol zastępczy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41" name="Tekst — symbol zastępczy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42" name="Tekst — symbol zastępczy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43" name="Tekst — symbol zastępczy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44" name="Tekst — symbol zastępczy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pl-PL" noProof="0"/>
              <a:t>Rok</a:t>
            </a:r>
          </a:p>
        </p:txBody>
      </p:sp>
      <p:sp>
        <p:nvSpPr>
          <p:cNvPr id="45" name="Tekst — symbol zastępczy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46" name="Tekst — symbol zastępczy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47" name="Tekst — symbol zastępczy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48" name="Tekst — symbol zastępczy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49" name="Tekst — symbol zastępczy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50" name="Tekst — symbol zastępczy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51" name="Tekst — symbol zastępczy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52" name="Tekst — symbol zastępczy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53" name="Tekst — symbol zastępczy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54" name="Tekst — symbol zastępczy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55" name="Tekst — symbol zastępczy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56" name="Tekst — symbol zastępczy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57" name="Tekst — symbol zastępczy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58" name="Tekst — symbol zastępczy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59" name="Tekst — symbol zastępczy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60" name="Tekst — symbol zastępczy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61" name="Tekst — symbol zastępczy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62" name="Tekst — symbol zastępczy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63" name="Tekst — symbol zastępczy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sp>
        <p:nvSpPr>
          <p:cNvPr id="64" name="Tekst — symbol zastępczy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MM</a:t>
            </a:r>
          </a:p>
        </p:txBody>
      </p:sp>
      <p:cxnSp>
        <p:nvCxnSpPr>
          <p:cNvPr id="65" name="Łącznik prosty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kst — symbol zastępczy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rtlCol="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l-PL" noProof="0"/>
              <a:t>Tytuł elementu</a:t>
            </a:r>
          </a:p>
        </p:txBody>
      </p:sp>
      <p:sp>
        <p:nvSpPr>
          <p:cNvPr id="67" name="Tekst — symbol zastępczy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 rtlCol="0"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 rtl="0"/>
            <a:r>
              <a:rPr lang="pl-PL" noProof="0"/>
              <a:t>Miesiąc, rok</a:t>
            </a:r>
          </a:p>
        </p:txBody>
      </p:sp>
      <p:sp>
        <p:nvSpPr>
          <p:cNvPr id="68" name="Data — symbol zastępczy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01-07-20XX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3" name="Zawartość — symbol zastępczy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15924" y="1825625"/>
            <a:ext cx="10360152" cy="4351338"/>
          </a:xfrm>
        </p:spPr>
        <p:txBody>
          <a:bodyPr rtlCol="0"/>
          <a:lstStyle/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5" name="Stopka — symbol zastępczy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Zespół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3" name="Data — symbol zastępczy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4" name="Stopka — symbol zastępczy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5" name="Numer slajdu — symbol zastępczy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  <p:sp>
        <p:nvSpPr>
          <p:cNvPr id="6" name="Prostokąt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8" name="Tekst — symbol zastępczy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9" name="Tekst — symbol zastępczy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11" name="Obraz — symbol zastępczy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l-PL" noProof="0"/>
              <a:t>Kliknij ikonę, aby dodać obraz</a:t>
            </a:r>
          </a:p>
        </p:txBody>
      </p:sp>
      <p:sp>
        <p:nvSpPr>
          <p:cNvPr id="12" name="Prostokąt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13" name="Tekst — symbol zastępczy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14" name="Tekst — symbol zastępczy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15" name="Obraz — symbol zastępczy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l-PL" noProof="0"/>
              <a:t>Kliknij ikonę, aby dodać obraz</a:t>
            </a:r>
          </a:p>
        </p:txBody>
      </p:sp>
      <p:sp>
        <p:nvSpPr>
          <p:cNvPr id="16" name="Prostokąt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17" name="Tekst — symbol zastępczy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18" name="Tekst — symbol zastępczy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19" name="Obraz — symbol zastępczy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l-PL" noProof="0"/>
              <a:t>Kliknij ikonę, aby dodać obraz</a:t>
            </a:r>
          </a:p>
        </p:txBody>
      </p:sp>
      <p:sp>
        <p:nvSpPr>
          <p:cNvPr id="20" name="Prostokąt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21" name="Tekst — symbol zastępczy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22" name="Tekst — symbol zastępczy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23" name="Obraz — symbol zastępczy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l-PL" noProof="0"/>
              <a:t>Kliknij ikonę, aby dodać obraz</a:t>
            </a:r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Zespół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Prostokąt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41" name="Obraz — symbol zastępczy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l-PL" noProof="0"/>
              <a:t>Kliknij ikonę, aby dodać obraz</a:t>
            </a:r>
          </a:p>
        </p:txBody>
      </p:sp>
      <p:sp>
        <p:nvSpPr>
          <p:cNvPr id="42" name="Prostokąt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43" name="Obraz — symbol zastępczy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l-PL" noProof="0"/>
              <a:t>Kliknij ikonę, aby dodać obraz</a:t>
            </a:r>
          </a:p>
        </p:txBody>
      </p:sp>
      <p:sp>
        <p:nvSpPr>
          <p:cNvPr id="44" name="Prostokąt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45" name="Obraz — symbol zastępczy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l-PL" noProof="0"/>
              <a:t>Kliknij ikonę, aby dodać obraz</a:t>
            </a:r>
          </a:p>
        </p:txBody>
      </p:sp>
      <p:sp>
        <p:nvSpPr>
          <p:cNvPr id="46" name="Prostokąt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47" name="Obraz — symbol zastępczy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l-PL" noProof="0"/>
              <a:t>Kliknij ikonę, aby dodać obraz</a:t>
            </a:r>
          </a:p>
        </p:txBody>
      </p:sp>
      <p:sp>
        <p:nvSpPr>
          <p:cNvPr id="2" name="Tytuł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3" name="Data — symbol zastępczy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4" name="Stopka — symbol zastępczy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5" name="Numer slajdu — symbol zastępczy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  <p:sp>
        <p:nvSpPr>
          <p:cNvPr id="8" name="Tekst — symbol zastępczy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9" name="Tekst — symbol zastępczy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13" name="Tekst — symbol zastępczy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14" name="Tekst — symbol zastępczy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17" name="Tekst — symbol zastępczy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18" name="Tekst — symbol zastępczy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21" name="Tekst — symbol zastępczy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22" name="Tekst — symbol zastępczy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25" name="Tekst — symbol zastępczy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26" name="Tekst — symbol zastępczy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29" name="Tekst — symbol zastępczy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30" name="Tekst — symbol zastępczy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33" name="Tekst — symbol zastępczy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34" name="Tekst — symbol zastępczy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37" name="Tekst — symbol zastępczy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Imię i nazwisko</a:t>
            </a:r>
          </a:p>
        </p:txBody>
      </p:sp>
      <p:sp>
        <p:nvSpPr>
          <p:cNvPr id="38" name="Tekst — symbol zastępczy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pl-PL" noProof="0"/>
              <a:t>Tytuł</a:t>
            </a:r>
          </a:p>
        </p:txBody>
      </p:sp>
      <p:sp>
        <p:nvSpPr>
          <p:cNvPr id="54" name="Prostokąt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55" name="Obraz — symbol zastępczy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l-PL" noProof="0"/>
              <a:t>Kliknij ikonę, aby dodać obraz</a:t>
            </a:r>
          </a:p>
        </p:txBody>
      </p:sp>
      <p:sp>
        <p:nvSpPr>
          <p:cNvPr id="56" name="Prostokąt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57" name="Obraz — symbol zastępczy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l-PL" noProof="0"/>
              <a:t>Kliknij ikonę, aby dodać obraz</a:t>
            </a:r>
          </a:p>
        </p:txBody>
      </p:sp>
      <p:sp>
        <p:nvSpPr>
          <p:cNvPr id="58" name="Prostokąt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59" name="Obraz — symbol zastępczy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l-PL" noProof="0"/>
              <a:t>Kliknij ikonę, aby dodać obraz</a:t>
            </a:r>
          </a:p>
        </p:txBody>
      </p:sp>
      <p:sp>
        <p:nvSpPr>
          <p:cNvPr id="60" name="Prostokąt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61" name="Obraz — symbol zastępczy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pl-PL" noProof="0"/>
              <a:t>Kliknij ikonę, aby dodać obraz</a:t>
            </a:r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inansow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5" name="Stopka — symbol zastępczy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  <p:sp>
        <p:nvSpPr>
          <p:cNvPr id="7" name="Zawartość — symbol zastępczy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8" name="Zawartość — symbol zastępczy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9" name="Zawartość — symbol zastępczy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0" name="Zawartość — symbol zastępczy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1" name="Tekst — symbol zastępczy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pl-PL" noProof="0"/>
              <a:t>KLIKNIJ, ABY EDYTOWAĆ PODTYTUŁ</a:t>
            </a:r>
          </a:p>
        </p:txBody>
      </p:sp>
      <p:sp>
        <p:nvSpPr>
          <p:cNvPr id="12" name="Tekst — symbol zastępczy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3" name="Tekst — symbol zastępczy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pl-PL" noProof="0"/>
              <a:t>KLIKNIJ, ABY EDYTOWAĆ PODTYTUŁ</a:t>
            </a:r>
          </a:p>
        </p:txBody>
      </p:sp>
      <p:sp>
        <p:nvSpPr>
          <p:cNvPr id="14" name="Tekst — symbol zastępczy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5" name="Tekst — symbol zastępczy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pl-PL" noProof="0"/>
              <a:t>KLIKNIJ, ABY EDYTOWAĆ PODTYTUŁ</a:t>
            </a:r>
          </a:p>
        </p:txBody>
      </p:sp>
      <p:sp>
        <p:nvSpPr>
          <p:cNvPr id="16" name="Tekst — symbol zastępczy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7" name="Tekst — symbol zastępczy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pl-PL" noProof="0"/>
              <a:t>KLIKNIJ, ABY EDYTOWAĆ PODTYTUŁ</a:t>
            </a:r>
          </a:p>
        </p:txBody>
      </p:sp>
      <p:sp>
        <p:nvSpPr>
          <p:cNvPr id="18" name="Tekst — symbol zastępczy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9" name="Tekst — symbol zastępczy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20" name="Tekst — symbol zastępczy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21" name="Tekst — symbol zastępczy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22" name="Tekst — symbol zastępczy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n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pl-PL" noProof="0"/>
              <a:t>KLIKNIJ, ABY EDYTOWAĆ TYTUŁ</a:t>
            </a:r>
          </a:p>
        </p:txBody>
      </p: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5" name="Stopka — symbol zastępczy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 rtlCol="0"/>
          <a:lstStyle>
            <a:lvl1pPr algn="r">
              <a:defRPr/>
            </a:lvl1pPr>
          </a:lstStyle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  <p:sp>
        <p:nvSpPr>
          <p:cNvPr id="8" name="Tekst — symbol zastępczy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  <p:grpSp>
        <p:nvGrpSpPr>
          <p:cNvPr id="971" name="Obraz — symbol zastępczy 986" descr="abstrakcyjna kolorowa ilustracja budynków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Podsumowanie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Obraz — symbol zastępczy 20" descr="abstrakcyjna kolorowa ilustracja budynków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</p:grpSp>
      <p:sp>
        <p:nvSpPr>
          <p:cNvPr id="2" name="Tytuł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 rtlCol="0"/>
          <a:lstStyle/>
          <a:p>
            <a:pPr rtl="0"/>
            <a:r>
              <a:rPr lang="pl-PL" noProof="0"/>
              <a:t>KLIKNIJ, ABY EDYTOWAĆ TYTUŁ</a:t>
            </a:r>
          </a:p>
        </p:txBody>
      </p: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5" name="Stopka — symbol zastępczy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  <p:sp>
        <p:nvSpPr>
          <p:cNvPr id="675" name="Tekst — symbol zastępczy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117336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Dziękujemy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sp>
        <p:nvSpPr>
          <p:cNvPr id="2" name="Tytuł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rtlCol="0" anchor="b" anchorCtr="0"/>
          <a:lstStyle/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14" name="Tekst — symbol zastępczy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 rtlCol="0"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grpSp>
        <p:nvGrpSpPr>
          <p:cNvPr id="10" name="Obraz — symbol zastępczy 44" descr="abstrakcyjna kolorowa ilustracja budynków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</p:grp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5" name="Stopka — symbol zastępczy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wa elementy zawartośc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3" name="Zawartość — symbol zastępczy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 rtlCol="0"/>
          <a:lstStyle/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  <p:sp>
        <p:nvSpPr>
          <p:cNvPr id="4" name="Zawartość — symbol zastępczy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 rtlCol="0"/>
          <a:lstStyle/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  <p:sp>
        <p:nvSpPr>
          <p:cNvPr id="5" name="Data — symbol zastępczy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6" name="Stopka — symbol zastępczy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7" name="Numer slajdu — symbol zastępczy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Zawartość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9788" y="457200"/>
            <a:ext cx="3932237" cy="1600200"/>
          </a:xfrm>
        </p:spPr>
        <p:txBody>
          <a:bodyPr rtlCol="0" anchor="b"/>
          <a:lstStyle>
            <a:lvl1pPr>
              <a:defRPr sz="3200"/>
            </a:lvl1pPr>
          </a:lstStyle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3" name="Zawartość — symbol zastępczy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 rtlCol="0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  <p:sp>
        <p:nvSpPr>
          <p:cNvPr id="4" name="Tekst — symbol zastępczy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 rtlCol="0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 rtl="0"/>
            <a:r>
              <a:rPr lang="pl-PL" noProof="0"/>
              <a:t>Kliknij, aby edytować style wzorców tekstu</a:t>
            </a:r>
          </a:p>
        </p:txBody>
      </p:sp>
      <p:sp>
        <p:nvSpPr>
          <p:cNvPr id="5" name="Data — symbol zastępczy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6" name="Stopka — symbol zastępczy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7" name="Numer slajdu — symbol zastępczy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Obraz — symbol zastępczy 57" descr="abstrakcyjna kolorowa ilustracja budynków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</p:grpSp>
      <p:sp>
        <p:nvSpPr>
          <p:cNvPr id="2" name="Tytuł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 baseline="0"/>
            </a:lvl1pPr>
          </a:lstStyle>
          <a:p>
            <a:pPr rtl="0"/>
            <a:r>
              <a:rPr lang="pl-PL" noProof="0"/>
              <a:t>KLIKNIJ, ABY EDYTOWAĆ TYTUŁ</a:t>
            </a:r>
          </a:p>
        </p:txBody>
      </p: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5" name="Stopka — symbol zastępczy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  <p:sp>
        <p:nvSpPr>
          <p:cNvPr id="8" name="Tekst — symbol zastępczy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9" name="Tekst — symbol zastępczy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TYTUŁ</a:t>
            </a:r>
          </a:p>
        </p:txBody>
      </p:sp>
      <p:sp>
        <p:nvSpPr>
          <p:cNvPr id="10" name="Tekst — symbol zastępczy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1" name="Tekst — symbol zastępczy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TYTUŁ</a:t>
            </a:r>
          </a:p>
        </p:txBody>
      </p:sp>
      <p:sp>
        <p:nvSpPr>
          <p:cNvPr id="12" name="Tekst — symbol zastępczy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3" name="Tekst — symbol zastępczy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TYTUŁ</a:t>
            </a:r>
          </a:p>
        </p:txBody>
      </p:sp>
      <p:sp>
        <p:nvSpPr>
          <p:cNvPr id="14" name="Tekst — symbol zastępczy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5" name="Tekst — symbol zastępczy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TYTUŁ</a:t>
            </a:r>
          </a:p>
        </p:txBody>
      </p:sp>
      <p:sp>
        <p:nvSpPr>
          <p:cNvPr id="18" name="Tekst — symbol zastępczy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9" name="Tekst — symbol zastępczy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TYTUŁ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Rozwiąz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Obraz — symbol zastępczy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</p:grpSp>
      <p:sp>
        <p:nvSpPr>
          <p:cNvPr id="2" name="Tytuł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pl-PL" noProof="0"/>
              <a:t>KLIKNIJ, ABY EDYTOWAĆ TYTUŁ</a:t>
            </a:r>
          </a:p>
        </p:txBody>
      </p: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10" name="Tekst — symbol zastępczy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1" name="Tekst — symbol zastępczy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TYTUŁ</a:t>
            </a:r>
          </a:p>
        </p:txBody>
      </p:sp>
      <p:sp>
        <p:nvSpPr>
          <p:cNvPr id="12" name="Tekst — symbol zastępczy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13" name="Tekst — symbol zastępczy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TYTUŁ</a:t>
            </a:r>
          </a:p>
        </p:txBody>
      </p:sp>
      <p:sp>
        <p:nvSpPr>
          <p:cNvPr id="19" name="Tekst — symbol zastępczy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20" name="Tekst — symbol zastępczy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TYTUŁ</a:t>
            </a:r>
          </a:p>
        </p:txBody>
      </p:sp>
      <p:sp>
        <p:nvSpPr>
          <p:cNvPr id="21" name="Tekst — symbol zastępczy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tekst</a:t>
            </a:r>
          </a:p>
        </p:txBody>
      </p:sp>
      <p:sp>
        <p:nvSpPr>
          <p:cNvPr id="22" name="Tekst — symbol zastępczy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EDYTOWAĆ TYTUŁ</a:t>
            </a:r>
          </a:p>
        </p:txBody>
      </p:sp>
      <p:sp>
        <p:nvSpPr>
          <p:cNvPr id="15" name="Stopka — symbol zastępczy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 rtlCol="0"/>
          <a:lstStyle>
            <a:lvl1pPr algn="l">
              <a:defRPr/>
            </a:lvl1pPr>
          </a:lstStyle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16" name="Numer slajdu — symbol zastępczy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zegląd informacji o produkci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Obraz — symbol zastępczy 1029" descr="abstrakcyjna kolorowa ilustracja budynków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</p:grpSp>
      <p:sp>
        <p:nvSpPr>
          <p:cNvPr id="2" name="Tytuł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pl-PL" noProof="0"/>
              <a:t>KLIKNIJ, ABY EDYTOWAĆ TYTUŁ</a:t>
            </a:r>
          </a:p>
        </p:txBody>
      </p: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pl-PL" noProof="0"/>
              <a:t>01-07-20XX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pl-PL" noProof="0" smtClean="0"/>
              <a:pPr/>
              <a:t>‹#›</a:t>
            </a:fld>
            <a:endParaRPr lang="pl-PL" noProof="0"/>
          </a:p>
        </p:txBody>
      </p:sp>
      <p:sp>
        <p:nvSpPr>
          <p:cNvPr id="10" name="Tekst — symbol zastępczy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21" name="Tekst — symbol zastępczy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17" name="Tekst — symbol zastępczy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18" name="Tekst — symbol zastępczy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19" name="Tekst — symbol zastępczy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22" name="Tekst — symbol zastępczy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23" name="Tekst — symbol zastępczy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24" name="Tekst — symbol zastępczy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pl-PL" noProof="0"/>
              <a:t>KLIKNIJ, ABY WPISAĆ TEKST</a:t>
            </a:r>
          </a:p>
        </p:txBody>
      </p:sp>
      <p:sp>
        <p:nvSpPr>
          <p:cNvPr id="5" name="Stopka — symbol zastępczy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rtl="0"/>
            <a:r>
              <a:rPr lang="pl-PL" noProof="0"/>
              <a:t>Tytuł prezentacji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Zalety produkt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rostokąt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cxnSp>
        <p:nvCxnSpPr>
          <p:cNvPr id="27" name="Łącznik prosty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ytuł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pl-PL" noProof="0"/>
              <a:t>KLIKNIJ, ABY EDYTOWAĆ TYTUŁ</a:t>
            </a:r>
          </a:p>
        </p:txBody>
      </p: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5" name="Stopka — symbol zastępczy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  <p:sp>
        <p:nvSpPr>
          <p:cNvPr id="13" name="Zawartość — symbol zastępczy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pl-PL" noProof="0"/>
              <a:t>ikona</a:t>
            </a:r>
          </a:p>
        </p:txBody>
      </p:sp>
      <p:sp>
        <p:nvSpPr>
          <p:cNvPr id="19" name="Zawartość — symbol zastępczy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pl-PL" noProof="0"/>
              <a:t>ikona</a:t>
            </a:r>
          </a:p>
        </p:txBody>
      </p:sp>
      <p:sp>
        <p:nvSpPr>
          <p:cNvPr id="22" name="Zawartość — symbol zastępczy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pl-PL" noProof="0"/>
              <a:t>ikona</a:t>
            </a:r>
          </a:p>
        </p:txBody>
      </p:sp>
      <p:sp>
        <p:nvSpPr>
          <p:cNvPr id="23" name="Tekst — symbol zastępczy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Opis sekcji</a:t>
            </a:r>
          </a:p>
        </p:txBody>
      </p:sp>
      <p:sp>
        <p:nvSpPr>
          <p:cNvPr id="34" name="Tekst — symbol zastępczy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Opis sekcji</a:t>
            </a:r>
          </a:p>
        </p:txBody>
      </p:sp>
      <p:sp>
        <p:nvSpPr>
          <p:cNvPr id="35" name="Tekst — symbol zastępczy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Opis sekcji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Nagłówek sekcj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rtlCol="0" anchor="b">
            <a:normAutofit/>
          </a:bodyPr>
          <a:lstStyle>
            <a:lvl1pPr>
              <a:defRPr sz="4000"/>
            </a:lvl1pPr>
          </a:lstStyle>
          <a:p>
            <a:pPr rtl="0"/>
            <a:r>
              <a:rPr lang="pl-PL" noProof="0"/>
              <a:t>KLIKNIJ, ABY EDYTOWAĆ TYTUŁ</a:t>
            </a:r>
          </a:p>
        </p:txBody>
      </p:sp>
      <p:grpSp>
        <p:nvGrpSpPr>
          <p:cNvPr id="7" name="Obraz — symbol zastępczy 795" descr="abstrakcyjna kolorowa ilustracja budynków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pl-PL" noProof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Model biznes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rostokąt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cxnSp>
        <p:nvCxnSpPr>
          <p:cNvPr id="8" name="Łącznik prosty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ytuł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pl-PL" noProof="0"/>
              <a:t>KLIKNIJ, ABY EDYTOWAĆ TYTUŁ</a:t>
            </a:r>
          </a:p>
        </p:txBody>
      </p: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5" name="Stopka — symbol zastępczy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pl-PL" noProof="0" smtClean="0"/>
              <a:t>‹#›</a:t>
            </a:fld>
            <a:endParaRPr lang="pl-PL" noProof="0"/>
          </a:p>
        </p:txBody>
      </p:sp>
      <p:sp>
        <p:nvSpPr>
          <p:cNvPr id="13" name="Zawartość — symbol zastępczy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pl-PL" noProof="0"/>
              <a:t>ikona</a:t>
            </a:r>
          </a:p>
        </p:txBody>
      </p:sp>
      <p:sp>
        <p:nvSpPr>
          <p:cNvPr id="17" name="Tekst — symbol zastępczy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Opis sekcji</a:t>
            </a:r>
          </a:p>
        </p:txBody>
      </p:sp>
      <p:sp>
        <p:nvSpPr>
          <p:cNvPr id="19" name="Zawartość — symbol zastępczy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pl-PL" noProof="0"/>
              <a:t>ikona</a:t>
            </a:r>
          </a:p>
        </p:txBody>
      </p:sp>
      <p:sp>
        <p:nvSpPr>
          <p:cNvPr id="20" name="Tekst — symbol zastępczy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Opis sekcji</a:t>
            </a:r>
          </a:p>
        </p:txBody>
      </p:sp>
      <p:sp>
        <p:nvSpPr>
          <p:cNvPr id="22" name="Zawartość — symbol zastępczy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pl-PL" noProof="0"/>
              <a:t>ikona</a:t>
            </a:r>
          </a:p>
        </p:txBody>
      </p:sp>
      <p:sp>
        <p:nvSpPr>
          <p:cNvPr id="23" name="Tekst — symbol zastępczy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Opis sekcji</a:t>
            </a:r>
          </a:p>
        </p:txBody>
      </p:sp>
      <p:sp>
        <p:nvSpPr>
          <p:cNvPr id="15" name="Tekst — symbol zastępczy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l-PL" noProof="0"/>
              <a:t>PUNKTOR 2</a:t>
            </a:r>
          </a:p>
        </p:txBody>
      </p:sp>
      <p:sp>
        <p:nvSpPr>
          <p:cNvPr id="16" name="Tekst — symbol zastępczy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l-PL" noProof="0"/>
              <a:t>PUNKTOR 3</a:t>
            </a:r>
          </a:p>
        </p:txBody>
      </p:sp>
      <p:sp>
        <p:nvSpPr>
          <p:cNvPr id="24" name="Tekst — symbol zastępczy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pl-PL" noProof="0"/>
              <a:t>PUNKTOR 4</a:t>
            </a:r>
          </a:p>
        </p:txBody>
      </p:sp>
      <p:cxnSp>
        <p:nvCxnSpPr>
          <p:cNvPr id="10" name="Łącznik prosty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Łącznik prosty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Łącznik prosty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rzegląd informacji o rynk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rostokąt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noProof="0"/>
          </a:p>
        </p:txBody>
      </p:sp>
      <p:cxnSp>
        <p:nvCxnSpPr>
          <p:cNvPr id="11" name="Łącznik prosty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ytuł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6" name="Stopka — symbol zastępczy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7" name="Numer slajdu — symbol zastępczy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pl-PL" noProof="0" smtClean="0"/>
              <a:pPr/>
              <a:t>‹#›</a:t>
            </a:fld>
            <a:endParaRPr lang="pl-PL" noProof="0"/>
          </a:p>
        </p:txBody>
      </p:sp>
      <p:sp>
        <p:nvSpPr>
          <p:cNvPr id="16" name="Tekst — symbol zastępczy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rtlCol="0"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pl-PL" noProof="0"/>
              <a:t>1</a:t>
            </a:r>
          </a:p>
        </p:txBody>
      </p:sp>
      <p:sp>
        <p:nvSpPr>
          <p:cNvPr id="17" name="Tekst — symbol zastępczy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pl-PL" noProof="0"/>
              <a:t>2</a:t>
            </a:r>
          </a:p>
        </p:txBody>
      </p:sp>
      <p:sp>
        <p:nvSpPr>
          <p:cNvPr id="18" name="Tekst — symbol zastępczy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pl-PL" noProof="0"/>
              <a:t>3</a:t>
            </a:r>
          </a:p>
        </p:txBody>
      </p:sp>
      <p:sp>
        <p:nvSpPr>
          <p:cNvPr id="20" name="Tekst — symbol zastępczy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Opis sekcji</a:t>
            </a:r>
          </a:p>
        </p:txBody>
      </p:sp>
      <p:sp>
        <p:nvSpPr>
          <p:cNvPr id="21" name="Tekst — symbol zastępczy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pl-PL" noProof="0"/>
              <a:t>Opis sekcji</a:t>
            </a:r>
          </a:p>
        </p:txBody>
      </p:sp>
      <p:sp>
        <p:nvSpPr>
          <p:cNvPr id="9" name="Tekst — symbol zastępczy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 rtlCol="0"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pl-PL" noProof="0"/>
              <a:t>Opis sekcji</a:t>
            </a:r>
          </a:p>
        </p:txBody>
      </p:sp>
      <p:sp>
        <p:nvSpPr>
          <p:cNvPr id="24" name="Data — symbol zastępczy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01-07-20XX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— symbol zastępczy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rtl="0"/>
            <a:r>
              <a:rPr lang="pl-PL" noProof="0"/>
              <a:t>KLIKNIJ, ABY EDYTOWAĆ STYL WZORCA TYTUŁU</a:t>
            </a:r>
          </a:p>
        </p:txBody>
      </p:sp>
      <p:sp>
        <p:nvSpPr>
          <p:cNvPr id="3" name="Tekst — symbol zastępczy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pl-PL" noProof="0"/>
              <a:t>Kliknij, aby edytować style wzorców tekstu</a:t>
            </a:r>
          </a:p>
          <a:p>
            <a:pPr lvl="1" rtl="0"/>
            <a:r>
              <a:rPr lang="pl-PL" noProof="0"/>
              <a:t>Drugi poziom</a:t>
            </a:r>
          </a:p>
          <a:p>
            <a:pPr lvl="2" rtl="0"/>
            <a:r>
              <a:rPr lang="pl-PL" noProof="0"/>
              <a:t>Trzeci poziom</a:t>
            </a:r>
          </a:p>
          <a:p>
            <a:pPr lvl="3" rtl="0"/>
            <a:r>
              <a:rPr lang="pl-PL" noProof="0"/>
              <a:t>Czwarty poziom</a:t>
            </a:r>
          </a:p>
          <a:p>
            <a:pPr lvl="4" rtl="0"/>
            <a:r>
              <a:rPr lang="pl-PL" noProof="0"/>
              <a:t>Piąty poziom</a:t>
            </a:r>
          </a:p>
        </p:txBody>
      </p:sp>
      <p:sp>
        <p:nvSpPr>
          <p:cNvPr id="4" name="Data — symbol zastępczy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01-07-20XX</a:t>
            </a:r>
          </a:p>
        </p:txBody>
      </p:sp>
      <p:sp>
        <p:nvSpPr>
          <p:cNvPr id="5" name="Stopka — symbol zastępczy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pPr rtl="0"/>
            <a:fld id="{B5CEABB6-07DC-46E8-9B57-56EC44A396E5}" type="slidenum">
              <a:rPr lang="pl-PL" noProof="0" smtClean="0"/>
              <a:pPr/>
              <a:t>‹#›</a:t>
            </a:fld>
            <a:endParaRPr lang="pl-PL" noProof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sv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10" Type="http://schemas.openxmlformats.org/officeDocument/2006/relationships/image" Target="../media/image8.svg"/><Relationship Id="rId4" Type="http://schemas.openxmlformats.org/officeDocument/2006/relationships/image" Target="../media/image2.svg"/><Relationship Id="rId9" Type="http://schemas.openxmlformats.org/officeDocument/2006/relationships/image" Target="../media/image7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slideLayout" Target="../slideLayouts/slideLayout16.xml"/><Relationship Id="rId1" Type="http://schemas.openxmlformats.org/officeDocument/2006/relationships/video" Target="https://www.youtube.com/embed/kxh1o2VnlM0?feature=oembed" TargetMode="Externa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hyperlink" Target="mailto:kag@ibd.org.pl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odtytuł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618530" y="3725403"/>
            <a:ext cx="4147289" cy="923330"/>
          </a:xfrm>
        </p:spPr>
        <p:txBody>
          <a:bodyPr rtlCol="0">
            <a:normAutofit fontScale="77500" lnSpcReduction="20000"/>
          </a:bodyPr>
          <a:lstStyle/>
          <a:p>
            <a:pPr rtl="0"/>
            <a:r>
              <a:rPr lang="pl-PL" dirty="0"/>
              <a:t> dr Katarzyna Góralczyk </a:t>
            </a:r>
          </a:p>
          <a:p>
            <a:pPr rtl="0"/>
            <a:r>
              <a:rPr lang="pl-PL" dirty="0"/>
              <a:t>Dyrektor Instytutu Bezpieczeństwa Dziedzictwa</a:t>
            </a:r>
          </a:p>
          <a:p>
            <a:pPr rtl="0"/>
            <a:r>
              <a:rPr lang="pl-PL" dirty="0"/>
              <a:t> 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EEADC56-286C-C9B6-3497-50D175BA45E7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 bwMode="auto">
          <a:xfrm>
            <a:off x="6437313" y="2187079"/>
            <a:ext cx="4147289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altLang="pl-PL" sz="1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Ochrona dziedzictwa na poziomie </a:t>
            </a:r>
            <a:br>
              <a:rPr kumimoji="0" lang="pl-PL" altLang="pl-PL" sz="1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r>
              <a:rPr kumimoji="0" lang="pl-PL" altLang="pl-PL" sz="1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jednostki samorządu terytorialnego </a:t>
            </a:r>
            <a:br>
              <a:rPr kumimoji="0" lang="pl-PL" altLang="pl-PL" sz="1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r>
              <a:rPr kumimoji="0" lang="pl-PL" altLang="pl-PL" sz="1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– obowiązki i zasady współpracy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7880CC76-DE3F-DF03-0D87-E4DEE7A02A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l-PL" sz="3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Trudności w przygotowaniu planów - wiedza</a:t>
            </a:r>
          </a:p>
        </p:txBody>
      </p:sp>
      <p:sp>
        <p:nvSpPr>
          <p:cNvPr id="5" name="Symbol zastępczy numeru slajdu 4">
            <a:extLst>
              <a:ext uri="{FF2B5EF4-FFF2-40B4-BE49-F238E27FC236}">
                <a16:creationId xmlns:a16="http://schemas.microsoft.com/office/drawing/2014/main" id="{70153C3F-1554-3FCA-4CD0-E89A656D6F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B5CEABB6-07DC-46E8-9B57-56EC44A396E5}" type="slidenum">
              <a:rPr lang="pl-PL" noProof="0" smtClean="0"/>
              <a:t>10</a:t>
            </a:fld>
            <a:endParaRPr lang="pl-PL" noProof="0"/>
          </a:p>
        </p:txBody>
      </p:sp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155B18E4-BC67-3C5A-62B2-C5B7466C0A4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/>
          </a:bodyPr>
          <a:lstStyle/>
          <a:p>
            <a:r>
              <a:rPr lang="pl-PL" sz="12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problem z określeniem rodzaju i charakteru zagrożeń, </a:t>
            </a:r>
            <a:r>
              <a:rPr lang="pl-PL" sz="12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nieumiejętność przedstawienia charakterystyki i zagrożeń </a:t>
            </a:r>
            <a:endParaRPr lang="pl-PL" sz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endParaRPr lang="pl-PL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3C5C2110-39FD-A14F-23EE-D0CEDB4C05F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>
                <a:solidFill>
                  <a:srgbClr val="0A405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Zagrożenia obiektów</a:t>
            </a:r>
          </a:p>
        </p:txBody>
      </p:sp>
      <p:sp>
        <p:nvSpPr>
          <p:cNvPr id="8" name="Symbol zastępczy tekstu 7">
            <a:extLst>
              <a:ext uri="{FF2B5EF4-FFF2-40B4-BE49-F238E27FC236}">
                <a16:creationId xmlns:a16="http://schemas.microsoft.com/office/drawing/2014/main" id="{7D8AC1BC-744E-3556-4E3E-42456F70C89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49264" y="3827739"/>
            <a:ext cx="3657600" cy="931910"/>
          </a:xfrm>
        </p:spPr>
        <p:txBody>
          <a:bodyPr>
            <a:normAutofit fontScale="77500" lnSpcReduction="20000"/>
          </a:bodyPr>
          <a:lstStyle/>
          <a:p>
            <a:r>
              <a:rPr lang="pl-PL" sz="13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planowanie współpracy i koordynacji organizacji ze  służbami w czasie „pokoju” i kryzysu</a:t>
            </a:r>
          </a:p>
          <a:p>
            <a:r>
              <a:rPr lang="pl-PL" sz="13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Brak planów opracowywanych przez właścicieli i zarządców</a:t>
            </a:r>
          </a:p>
          <a:p>
            <a:endParaRPr lang="pl-PL" sz="13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endParaRPr lang="pl-PL" sz="13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endParaRPr lang="pl-PL" dirty="0"/>
          </a:p>
        </p:txBody>
      </p:sp>
      <p:sp>
        <p:nvSpPr>
          <p:cNvPr id="9" name="Symbol zastępczy tekstu 8">
            <a:extLst>
              <a:ext uri="{FF2B5EF4-FFF2-40B4-BE49-F238E27FC236}">
                <a16:creationId xmlns:a16="http://schemas.microsoft.com/office/drawing/2014/main" id="{B2F01DA0-EB98-448E-64E7-013277F5423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pl-PL" dirty="0">
                <a:solidFill>
                  <a:srgbClr val="0A405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Współpraca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A01ED7FD-9A3B-81E2-312B-5AF8965292A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>
            <a:normAutofit/>
          </a:bodyPr>
          <a:lstStyle/>
          <a:p>
            <a:r>
              <a:rPr lang="pl-PL" sz="12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jak opisywać,  katalogować i </a:t>
            </a:r>
            <a:r>
              <a:rPr lang="pl-PL" sz="12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pakować i zabezpieczać </a:t>
            </a:r>
            <a:r>
              <a:rPr lang="pl-PL" sz="12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zbiory ruchome, p</a:t>
            </a:r>
            <a:r>
              <a:rPr lang="pl-PL" sz="1200" dirty="0">
                <a:latin typeface="Arial" panose="020B0604020202020204" pitchFamily="34" charset="0"/>
                <a:cs typeface="Arial" panose="020B0604020202020204" pitchFamily="34" charset="0"/>
              </a:rPr>
              <a:t>odział obowiązków, zadań i odpowiedzialności, jak wykonać oznakowanie</a:t>
            </a:r>
          </a:p>
        </p:txBody>
      </p:sp>
      <p:sp>
        <p:nvSpPr>
          <p:cNvPr id="11" name="Symbol zastępczy tekstu 10">
            <a:extLst>
              <a:ext uri="{FF2B5EF4-FFF2-40B4-BE49-F238E27FC236}">
                <a16:creationId xmlns:a16="http://schemas.microsoft.com/office/drawing/2014/main" id="{8E7A0B1D-9458-1D7E-37B6-1E50CEE254E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pl-PL" dirty="0">
                <a:solidFill>
                  <a:srgbClr val="0A405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Inwentaryzacja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401CBF3E-BA52-87A5-FF14-75AED9F710B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>
            <a:normAutofit/>
          </a:bodyPr>
          <a:lstStyle/>
          <a:p>
            <a:r>
              <a:rPr lang="pl-PL" sz="1200" dirty="0">
                <a:latin typeface="Arial" panose="020B0604020202020204" pitchFamily="34" charset="0"/>
                <a:cs typeface="Arial" panose="020B0604020202020204" pitchFamily="34" charset="0"/>
              </a:rPr>
              <a:t>nieznajomość przepisów i aktów prawnych, nieumiejętność opracowania załączników,  brak wzorców i instrukcji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D2A286E0-9A7A-1AE8-65A2-8D84E00E7A0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pl-PL" dirty="0">
                <a:solidFill>
                  <a:srgbClr val="0A405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Wiedza</a:t>
            </a:r>
          </a:p>
        </p:txBody>
      </p:sp>
      <p:sp>
        <p:nvSpPr>
          <p:cNvPr id="15" name="Symbol zastępczy tekstu 14">
            <a:extLst>
              <a:ext uri="{FF2B5EF4-FFF2-40B4-BE49-F238E27FC236}">
                <a16:creationId xmlns:a16="http://schemas.microsoft.com/office/drawing/2014/main" id="{A7E950CA-68AC-72A8-75BA-2B364FC3D024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69312" y="4802959"/>
            <a:ext cx="6102988" cy="685941"/>
          </a:xfrm>
        </p:spPr>
        <p:txBody>
          <a:bodyPr/>
          <a:lstStyle/>
          <a:p>
            <a:r>
              <a:rPr lang="pl-PL" dirty="0">
                <a:solidFill>
                  <a:srgbClr val="0A405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Wsparcie</a:t>
            </a:r>
          </a:p>
        </p:txBody>
      </p:sp>
      <p:sp>
        <p:nvSpPr>
          <p:cNvPr id="4" name="Symbol zastępczy tekstu 3">
            <a:extLst>
              <a:ext uri="{FF2B5EF4-FFF2-40B4-BE49-F238E27FC236}">
                <a16:creationId xmlns:a16="http://schemas.microsoft.com/office/drawing/2014/main" id="{721E5922-546F-C23D-1800-A044789713C0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69312" y="5532209"/>
            <a:ext cx="3657600" cy="1189265"/>
          </a:xfrm>
        </p:spPr>
        <p:txBody>
          <a:bodyPr>
            <a:normAutofit fontScale="77500" lnSpcReduction="20000"/>
          </a:bodyPr>
          <a:lstStyle/>
          <a:p>
            <a:r>
              <a:rPr lang="pl-PL" dirty="0"/>
              <a:t>Brak wspólnej przestrzeni do współpracy pomiędzy właścicielem gminą powiatem   i konserwatorem</a:t>
            </a:r>
          </a:p>
          <a:p>
            <a:r>
              <a:rPr lang="pl-PL" dirty="0"/>
              <a:t>Brak wojewódzkiej strategii upowszechniania dobrych praktyk</a:t>
            </a:r>
          </a:p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8704324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537E1C88-627C-4655-A4FB-0BB02EDB07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 rtlCol="0">
            <a:normAutofit/>
          </a:bodyPr>
          <a:lstStyle/>
          <a:p>
            <a:pPr rtl="0"/>
            <a:r>
              <a:rPr lang="pl-PL" dirty="0"/>
              <a:t>WSPÓŁPRACA Kluczem do skutecznej ochrony</a:t>
            </a:r>
          </a:p>
        </p:txBody>
      </p:sp>
      <p:pic>
        <p:nvPicPr>
          <p:cNvPr id="26" name="Zawartość — symbol zastępczy 25" descr="Zarys budynku">
            <a:extLst>
              <a:ext uri="{FF2B5EF4-FFF2-40B4-BE49-F238E27FC236}">
                <a16:creationId xmlns:a16="http://schemas.microsoft.com/office/drawing/2014/main" id="{78E9C609-F821-48A0-9B18-7D01C77AB3B5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87687" y="2411233"/>
            <a:ext cx="914400" cy="914400"/>
          </a:xfrm>
        </p:spPr>
      </p:pic>
      <p:sp>
        <p:nvSpPr>
          <p:cNvPr id="22" name="Tekst — symbol zastępczy 21">
            <a:extLst>
              <a:ext uri="{FF2B5EF4-FFF2-40B4-BE49-F238E27FC236}">
                <a16:creationId xmlns:a16="http://schemas.microsoft.com/office/drawing/2014/main" id="{41C0EB39-C787-49D7-A223-0B9A01FCA197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 flipH="1">
            <a:off x="581089" y="2167997"/>
            <a:ext cx="2286000" cy="2707363"/>
          </a:xfrm>
        </p:spPr>
        <p:txBody>
          <a:bodyPr rtlCol="0">
            <a:noAutofit/>
          </a:bodyPr>
          <a:lstStyle/>
          <a:p>
            <a:pPr rtl="0"/>
            <a:r>
              <a:rPr lang="pl-PL" sz="1200" noProof="1">
                <a:latin typeface="Arial" panose="020B0604020202020204" pitchFamily="34" charset="0"/>
                <a:cs typeface="Arial" panose="020B0604020202020204" pitchFamily="34" charset="0"/>
              </a:rPr>
              <a:t>Kompleksowe podejścia do kwestii przygotowania ochrony</a:t>
            </a:r>
          </a:p>
        </p:txBody>
      </p:sp>
      <p:pic>
        <p:nvPicPr>
          <p:cNvPr id="28" name="Zawartość — symbol zastępczy 27" descr="Zarys grupy">
            <a:extLst>
              <a:ext uri="{FF2B5EF4-FFF2-40B4-BE49-F238E27FC236}">
                <a16:creationId xmlns:a16="http://schemas.microsoft.com/office/drawing/2014/main" id="{25E83C3D-3E68-4FDF-A755-9E9D77FE37C4}"/>
              </a:ext>
            </a:extLst>
          </p:cNvPr>
          <p:cNvPicPr>
            <a:picLocks noGrp="1" noChangeAspect="1"/>
          </p:cNvPicPr>
          <p:nvPr>
            <p:ph sz="quarter" idx="15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726980" y="2496709"/>
            <a:ext cx="914400" cy="914400"/>
          </a:xfrm>
        </p:spPr>
      </p:pic>
      <p:sp>
        <p:nvSpPr>
          <p:cNvPr id="20" name="Tekst — symbol zastępczy 19">
            <a:extLst>
              <a:ext uri="{FF2B5EF4-FFF2-40B4-BE49-F238E27FC236}">
                <a16:creationId xmlns:a16="http://schemas.microsoft.com/office/drawing/2014/main" id="{96A25842-BD20-438E-8C0B-8759A486D43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128964" y="2167999"/>
            <a:ext cx="2282825" cy="2743200"/>
          </a:xfrm>
        </p:spPr>
        <p:txBody>
          <a:bodyPr rtlCol="0">
            <a:noAutofit/>
          </a:bodyPr>
          <a:lstStyle/>
          <a:p>
            <a:pPr rtl="0"/>
            <a:r>
              <a:rPr lang="pl-PL" sz="1200" noProof="1">
                <a:latin typeface="Arial" panose="020B0604020202020204" pitchFamily="34" charset="0"/>
                <a:cs typeface="Arial" panose="020B0604020202020204" pitchFamily="34" charset="0"/>
              </a:rPr>
              <a:t>Znaczenie wymiany doświadczeń  (złych i dobrych praktyk) </a:t>
            </a:r>
          </a:p>
          <a:p>
            <a:pPr rtl="0"/>
            <a:r>
              <a:rPr lang="pl-PL" sz="1200" noProof="1">
                <a:latin typeface="Arial" panose="020B0604020202020204" pitchFamily="34" charset="0"/>
                <a:cs typeface="Arial" panose="020B0604020202020204" pitchFamily="34" charset="0"/>
              </a:rPr>
              <a:t>WOLONTARIUSZE</a:t>
            </a:r>
          </a:p>
        </p:txBody>
      </p:sp>
      <p:sp>
        <p:nvSpPr>
          <p:cNvPr id="24" name="Tekst — symbol zastępczy 23">
            <a:extLst>
              <a:ext uri="{FF2B5EF4-FFF2-40B4-BE49-F238E27FC236}">
                <a16:creationId xmlns:a16="http://schemas.microsoft.com/office/drawing/2014/main" id="{E8D849D5-F4B3-46F8-8FAA-BFE11319965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259166" y="2167998"/>
            <a:ext cx="2166627" cy="2743200"/>
          </a:xfrm>
        </p:spPr>
        <p:txBody>
          <a:bodyPr rtlCol="0"/>
          <a:lstStyle/>
          <a:p>
            <a:pPr rtl="0"/>
            <a:r>
              <a:rPr lang="pl-PL" sz="1200" noProof="1">
                <a:latin typeface="Arial" panose="020B0604020202020204" pitchFamily="34" charset="0"/>
                <a:cs typeface="Arial" panose="020B0604020202020204" pitchFamily="34" charset="0"/>
              </a:rPr>
              <a:t>Przeprowadzenie szkoleń i ćwiczeń </a:t>
            </a:r>
          </a:p>
        </p:txBody>
      </p:sp>
      <p:pic>
        <p:nvPicPr>
          <p:cNvPr id="30" name="Zawartość — symbol zastępczy 29" descr="Architektura z wypełnieniem pełnym">
            <a:extLst>
              <a:ext uri="{FF2B5EF4-FFF2-40B4-BE49-F238E27FC236}">
                <a16:creationId xmlns:a16="http://schemas.microsoft.com/office/drawing/2014/main" id="{A374E7BE-5E60-473E-89A9-F51DD0CE9B1D}"/>
              </a:ext>
            </a:extLst>
          </p:cNvPr>
          <p:cNvPicPr>
            <a:picLocks noGrp="1" noChangeAspect="1"/>
          </p:cNvPicPr>
          <p:nvPr>
            <p:ph sz="quarter" idx="17"/>
          </p:nvPr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6247840" y="2411233"/>
            <a:ext cx="914400" cy="914400"/>
          </a:xfrm>
        </p:spPr>
      </p:pic>
      <p:sp>
        <p:nvSpPr>
          <p:cNvPr id="3" name="Prostokąt 2">
            <a:extLst>
              <a:ext uri="{FF2B5EF4-FFF2-40B4-BE49-F238E27FC236}">
                <a16:creationId xmlns:a16="http://schemas.microsoft.com/office/drawing/2014/main" id="{9F0C024C-955E-4385-A35A-F3CFF3E3B7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87130" y="2185915"/>
            <a:ext cx="2286000" cy="2707364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dirty="0"/>
          </a:p>
        </p:txBody>
      </p:sp>
      <p:sp>
        <p:nvSpPr>
          <p:cNvPr id="6" name="Prostokąt 5">
            <a:extLst>
              <a:ext uri="{FF2B5EF4-FFF2-40B4-BE49-F238E27FC236}">
                <a16:creationId xmlns:a16="http://schemas.microsoft.com/office/drawing/2014/main" id="{3E9D3DB3-C1BA-4868-A961-5C1E6633B0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H="1">
            <a:off x="3126467" y="2181497"/>
            <a:ext cx="2282823" cy="2734254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dirty="0"/>
          </a:p>
        </p:txBody>
      </p:sp>
      <p:sp>
        <p:nvSpPr>
          <p:cNvPr id="7" name="Prostokąt 6">
            <a:extLst>
              <a:ext uri="{FF2B5EF4-FFF2-40B4-BE49-F238E27FC236}">
                <a16:creationId xmlns:a16="http://schemas.microsoft.com/office/drawing/2014/main" id="{A2A6799E-556B-499A-9E05-14516D420B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259166" y="2167997"/>
            <a:ext cx="2166627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dirty="0"/>
          </a:p>
        </p:txBody>
      </p:sp>
      <p:sp>
        <p:nvSpPr>
          <p:cNvPr id="41" name="Prostokąt 40">
            <a:extLst>
              <a:ext uri="{FF2B5EF4-FFF2-40B4-BE49-F238E27FC236}">
                <a16:creationId xmlns:a16="http://schemas.microsoft.com/office/drawing/2014/main" id="{C3CF584F-059A-40C2-93C4-77FF3B60A4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633447" y="2206428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l-PL" dirty="0"/>
          </a:p>
        </p:txBody>
      </p:sp>
      <p:sp>
        <p:nvSpPr>
          <p:cNvPr id="85" name="Numer slajdu — symbol zastępczy 84">
            <a:extLst>
              <a:ext uri="{FF2B5EF4-FFF2-40B4-BE49-F238E27FC236}">
                <a16:creationId xmlns:a16="http://schemas.microsoft.com/office/drawing/2014/main" id="{5EB842A5-6634-4B31-B78C-639CDAF54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l-PL" smtClean="0"/>
              <a:pPr rtl="0"/>
              <a:t>11</a:t>
            </a:fld>
            <a:endParaRPr lang="pl-PL" dirty="0"/>
          </a:p>
        </p:txBody>
      </p:sp>
      <p:sp>
        <p:nvSpPr>
          <p:cNvPr id="8" name="Tekst — symbol zastępczy 23">
            <a:extLst>
              <a:ext uri="{FF2B5EF4-FFF2-40B4-BE49-F238E27FC236}">
                <a16:creationId xmlns:a16="http://schemas.microsoft.com/office/drawing/2014/main" id="{A252C14B-B0C1-3E21-6151-FCD61FC09930}"/>
              </a:ext>
            </a:extLst>
          </p:cNvPr>
          <p:cNvSpPr txBox="1">
            <a:spLocks/>
          </p:cNvSpPr>
          <p:nvPr/>
        </p:nvSpPr>
        <p:spPr>
          <a:xfrm>
            <a:off x="5627407" y="2181497"/>
            <a:ext cx="2286000" cy="2768132"/>
          </a:xfrm>
          <a:prstGeom prst="rect">
            <a:avLst/>
          </a:prstGeom>
          <a:ln w="22225">
            <a:solidFill>
              <a:schemeClr val="tx1"/>
            </a:solidFill>
          </a:ln>
        </p:spPr>
        <p:txBody>
          <a:bodyPr vert="horz" lIns="365760" tIns="1554480" rIns="365760" bIns="45720" rtlCol="0">
            <a:noAutofit/>
          </a:bodyPr>
          <a:lstStyle>
            <a:lvl1pPr marL="0" indent="0" algn="ctr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sz="1200" noProof="1">
                <a:latin typeface="Arial" panose="020B0604020202020204" pitchFamily="34" charset="0"/>
                <a:cs typeface="Arial" panose="020B0604020202020204" pitchFamily="34" charset="0"/>
              </a:rPr>
              <a:t>Inwentaryzacje zasobu obiektów zabytkowych i opracowanie planów ochrony </a:t>
            </a:r>
          </a:p>
        </p:txBody>
      </p:sp>
      <p:pic>
        <p:nvPicPr>
          <p:cNvPr id="9" name="Zawartość — symbol zastępczy 29" descr="Sztuczna inteligencja kontur">
            <a:extLst>
              <a:ext uri="{FF2B5EF4-FFF2-40B4-BE49-F238E27FC236}">
                <a16:creationId xmlns:a16="http://schemas.microsoft.com/office/drawing/2014/main" id="{992D9134-90B2-C877-006B-7DD32A8B5AB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/>
        </p:blipFill>
        <p:spPr>
          <a:xfrm>
            <a:off x="8885279" y="2496709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017950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45958" y="72189"/>
            <a:ext cx="11293642" cy="1618499"/>
          </a:xfrm>
        </p:spPr>
        <p:txBody>
          <a:bodyPr rtlCol="0">
            <a:normAutofit/>
          </a:bodyPr>
          <a:lstStyle/>
          <a:p>
            <a:pPr rtl="0"/>
            <a:r>
              <a:rPr lang="pl-PL" dirty="0">
                <a:solidFill>
                  <a:srgbClr val="0A4054"/>
                </a:solidFill>
              </a:rPr>
              <a:t>ROZWIĄZANIE - MODA na BEZPIECZEŃSTWO  </a:t>
            </a:r>
          </a:p>
        </p:txBody>
      </p:sp>
      <p:sp>
        <p:nvSpPr>
          <p:cNvPr id="6" name="Tekst — symbol zastępczy 5">
            <a:extLst>
              <a:ext uri="{FF2B5EF4-FFF2-40B4-BE49-F238E27FC236}">
                <a16:creationId xmlns:a16="http://schemas.microsoft.com/office/drawing/2014/main" id="{D8E6824E-0D47-49EA-8EE0-CE2D88B71C9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015158" y="1367690"/>
            <a:ext cx="5669280" cy="365760"/>
          </a:xfrm>
        </p:spPr>
        <p:txBody>
          <a:bodyPr rtlCol="0">
            <a:noAutofit/>
          </a:bodyPr>
          <a:lstStyle/>
          <a:p>
            <a:pPr rtl="0"/>
            <a:r>
              <a:rPr lang="pl-PL" dirty="0">
                <a:solidFill>
                  <a:srgbClr val="0A405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Współpraca </a:t>
            </a:r>
          </a:p>
        </p:txBody>
      </p:sp>
      <p:sp>
        <p:nvSpPr>
          <p:cNvPr id="3" name="Zawartość — symbol zastępczy 2">
            <a:extLst>
              <a:ext uri="{FF2B5EF4-FFF2-40B4-BE49-F238E27FC236}">
                <a16:creationId xmlns:a16="http://schemas.microsoft.com/office/drawing/2014/main" id="{D4A2EB3F-4D60-451F-8F45-7D6654D2FCD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092212" y="1809588"/>
            <a:ext cx="5460096" cy="875080"/>
          </a:xfrm>
        </p:spPr>
        <p:txBody>
          <a:bodyPr vert="horz" lIns="91440" tIns="45720" rIns="91440" bIns="45720" rtlCol="0" anchor="t">
            <a:normAutofit/>
          </a:bodyPr>
          <a:lstStyle/>
          <a:p>
            <a:pPr rtl="0"/>
            <a:r>
              <a:rPr lang="pl-PL" sz="1200" dirty="0">
                <a:latin typeface="Arial" panose="020B0604020202020204" pitchFamily="34" charset="0"/>
                <a:cs typeface="Arial" panose="020B0604020202020204" pitchFamily="34" charset="0"/>
              </a:rPr>
              <a:t>Zaangażowanie środowisk</a:t>
            </a:r>
          </a:p>
          <a:p>
            <a:pPr rtl="0"/>
            <a:r>
              <a:rPr lang="pl-PL" sz="1200" dirty="0">
                <a:latin typeface="Arial" panose="020B0604020202020204" pitchFamily="34" charset="0"/>
                <a:cs typeface="Arial" panose="020B0604020202020204" pitchFamily="34" charset="0"/>
              </a:rPr>
              <a:t>Platforma wymiany informacji i dobrych praktyk w obszarze ochrony dziedzictwa</a:t>
            </a:r>
          </a:p>
        </p:txBody>
      </p:sp>
      <p:sp>
        <p:nvSpPr>
          <p:cNvPr id="8" name="Tekst — symbol zastępczy 7">
            <a:extLst>
              <a:ext uri="{FF2B5EF4-FFF2-40B4-BE49-F238E27FC236}">
                <a16:creationId xmlns:a16="http://schemas.microsoft.com/office/drawing/2014/main" id="{627E3C21-87F8-4497-8569-36A5D95EC8B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952067" y="2788920"/>
            <a:ext cx="5740387" cy="346520"/>
          </a:xfrm>
        </p:spPr>
        <p:txBody>
          <a:bodyPr rtlCol="0">
            <a:noAutofit/>
          </a:bodyPr>
          <a:lstStyle/>
          <a:p>
            <a:pPr rtl="0"/>
            <a:r>
              <a:rPr lang="pl-PL" dirty="0"/>
              <a:t> </a:t>
            </a:r>
            <a:r>
              <a:rPr lang="pl-P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Podniesienie świadomości </a:t>
            </a:r>
          </a:p>
        </p:txBody>
      </p:sp>
      <p:sp>
        <p:nvSpPr>
          <p:cNvPr id="7" name="Tekst — symbol zastępczy 6">
            <a:extLst>
              <a:ext uri="{FF2B5EF4-FFF2-40B4-BE49-F238E27FC236}">
                <a16:creationId xmlns:a16="http://schemas.microsoft.com/office/drawing/2014/main" id="{3D14621F-E216-481D-9308-97B0F79B6DA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031641" y="3233748"/>
            <a:ext cx="5813226" cy="539496"/>
          </a:xfrm>
        </p:spPr>
        <p:txBody>
          <a:bodyPr rtlCol="0">
            <a:noAutofit/>
          </a:bodyPr>
          <a:lstStyle/>
          <a:p>
            <a:pPr rtl="0"/>
            <a:r>
              <a:rPr lang="pl-PL" sz="1200" dirty="0">
                <a:latin typeface="Arial" panose="020B0604020202020204" pitchFamily="34" charset="0"/>
                <a:cs typeface="Arial" panose="020B0604020202020204" pitchFamily="34" charset="0"/>
              </a:rPr>
              <a:t>Przeprowadzenie serii szkoleń uświadamiających obowiązek opracowania planu ochrony i ich  praktycznej realizacji</a:t>
            </a:r>
          </a:p>
        </p:txBody>
      </p:sp>
      <p:sp>
        <p:nvSpPr>
          <p:cNvPr id="10" name="Tekst — symbol zastępczy 9">
            <a:extLst>
              <a:ext uri="{FF2B5EF4-FFF2-40B4-BE49-F238E27FC236}">
                <a16:creationId xmlns:a16="http://schemas.microsoft.com/office/drawing/2014/main" id="{E9243144-E2F2-49CE-BDE1-6E00A2555F9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024437" y="3858768"/>
            <a:ext cx="5669280" cy="365760"/>
          </a:xfrm>
        </p:spPr>
        <p:txBody>
          <a:bodyPr rtlCol="0">
            <a:noAutofit/>
          </a:bodyPr>
          <a:lstStyle/>
          <a:p>
            <a:pPr rtl="0"/>
            <a:r>
              <a:rPr lang="pl-P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Materiały pomocnicze </a:t>
            </a:r>
          </a:p>
        </p:txBody>
      </p:sp>
      <p:sp>
        <p:nvSpPr>
          <p:cNvPr id="9" name="Tekst — symbol zastępczy 8">
            <a:extLst>
              <a:ext uri="{FF2B5EF4-FFF2-40B4-BE49-F238E27FC236}">
                <a16:creationId xmlns:a16="http://schemas.microsoft.com/office/drawing/2014/main" id="{DC230641-EC34-4C9D-AC9A-13EE61C8190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024437" y="4270248"/>
            <a:ext cx="5669280" cy="365760"/>
          </a:xfrm>
        </p:spPr>
        <p:txBody>
          <a:bodyPr rtlCol="0">
            <a:normAutofit/>
          </a:bodyPr>
          <a:lstStyle/>
          <a:p>
            <a:pPr rtl="0"/>
            <a:r>
              <a:rPr lang="pl-PL" sz="1200" dirty="0">
                <a:latin typeface="Arial" panose="020B0604020202020204" pitchFamily="34" charset="0"/>
                <a:cs typeface="Arial" panose="020B0604020202020204" pitchFamily="34" charset="0"/>
              </a:rPr>
              <a:t>Przygotowanie pakietu narzędzi i wzorców </a:t>
            </a:r>
          </a:p>
        </p:txBody>
      </p:sp>
      <p:sp>
        <p:nvSpPr>
          <p:cNvPr id="12" name="Tekst — symbol zastępczy 11">
            <a:extLst>
              <a:ext uri="{FF2B5EF4-FFF2-40B4-BE49-F238E27FC236}">
                <a16:creationId xmlns:a16="http://schemas.microsoft.com/office/drawing/2014/main" id="{C06C2114-7A69-43E0-801C-F0779B58AF1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025896" y="4800600"/>
            <a:ext cx="5669280" cy="365760"/>
          </a:xfrm>
        </p:spPr>
        <p:txBody>
          <a:bodyPr rtlCol="0">
            <a:noAutofit/>
          </a:bodyPr>
          <a:lstStyle/>
          <a:p>
            <a:pPr rtl="0"/>
            <a:r>
              <a:rPr lang="pl-P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Wparcie</a:t>
            </a:r>
          </a:p>
        </p:txBody>
      </p:sp>
      <p:sp>
        <p:nvSpPr>
          <p:cNvPr id="11" name="Tekst — symbol zastępczy 10">
            <a:extLst>
              <a:ext uri="{FF2B5EF4-FFF2-40B4-BE49-F238E27FC236}">
                <a16:creationId xmlns:a16="http://schemas.microsoft.com/office/drawing/2014/main" id="{1018725B-A88C-41E8-8D6A-44DF7A9F132D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025896" y="5230368"/>
            <a:ext cx="5669280" cy="1034074"/>
          </a:xfrm>
        </p:spPr>
        <p:txBody>
          <a:bodyPr rtlCol="0">
            <a:normAutofit/>
          </a:bodyPr>
          <a:lstStyle/>
          <a:p>
            <a:pPr rtl="0"/>
            <a:r>
              <a:rPr lang="pl-PL" sz="1200" dirty="0">
                <a:latin typeface="Arial" panose="020B0604020202020204" pitchFamily="34" charset="0"/>
                <a:cs typeface="Arial" panose="020B0604020202020204" pitchFamily="34" charset="0"/>
              </a:rPr>
              <a:t>Stworzenie zespołu osób, które będą koordynować i wspierać instytucje i gminy w zakresie planowania i organizacji ochrony</a:t>
            </a:r>
          </a:p>
          <a:p>
            <a:r>
              <a:rPr lang="pl-PL" sz="1200" dirty="0">
                <a:latin typeface="Arial" panose="020B0604020202020204" pitchFamily="34" charset="0"/>
                <a:cs typeface="Arial" panose="020B0604020202020204" pitchFamily="34" charset="0"/>
              </a:rPr>
              <a:t>Zbudowanie wolontariatu dla ochrony  dziedzictwa małopolski</a:t>
            </a:r>
          </a:p>
          <a:p>
            <a:pPr rtl="0"/>
            <a:endParaRPr lang="pl-PL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Numer slajdu — symbol zastępczy 45">
            <a:extLst>
              <a:ext uri="{FF2B5EF4-FFF2-40B4-BE49-F238E27FC236}">
                <a16:creationId xmlns:a16="http://schemas.microsoft.com/office/drawing/2014/main" id="{8A87D3CE-45F6-472C-A82F-FE244BA4AE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l-PL" smtClean="0"/>
              <a:pPr rtl="0"/>
              <a:t>12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 rtlCol="0"/>
          <a:lstStyle/>
          <a:p>
            <a:pPr rtl="0"/>
            <a:r>
              <a:rPr lang="pl-PL" dirty="0">
                <a:solidFill>
                  <a:srgbClr val="0A4054"/>
                </a:solidFill>
              </a:rPr>
              <a:t>Strategia OCHRONY ZABYTKÓW IBD</a:t>
            </a:r>
          </a:p>
        </p:txBody>
      </p:sp>
      <p:sp>
        <p:nvSpPr>
          <p:cNvPr id="6" name="Tekst — symbol zastępczy 5">
            <a:extLst>
              <a:ext uri="{FF2B5EF4-FFF2-40B4-BE49-F238E27FC236}">
                <a16:creationId xmlns:a16="http://schemas.microsoft.com/office/drawing/2014/main" id="{FB02A17B-8C7F-4600-9FBE-49BE31E3E1F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767910" y="1854574"/>
            <a:ext cx="4114800" cy="428755"/>
          </a:xfrm>
        </p:spPr>
        <p:txBody>
          <a:bodyPr rtlCol="0"/>
          <a:lstStyle/>
          <a:p>
            <a:pPr rtl="0"/>
            <a:r>
              <a:rPr lang="pl-PL" b="1" dirty="0">
                <a:solidFill>
                  <a:srgbClr val="0A405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UNIKATOWA</a:t>
            </a:r>
          </a:p>
        </p:txBody>
      </p:sp>
      <p:sp>
        <p:nvSpPr>
          <p:cNvPr id="5" name="Tekst — symbol zastępczy 4">
            <a:extLst>
              <a:ext uri="{FF2B5EF4-FFF2-40B4-BE49-F238E27FC236}">
                <a16:creationId xmlns:a16="http://schemas.microsoft.com/office/drawing/2014/main" id="{F70419B2-F393-4213-A2F2-54D877B3EE4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764862" y="2282238"/>
            <a:ext cx="4114800" cy="822960"/>
          </a:xfrm>
        </p:spPr>
        <p:txBody>
          <a:bodyPr rtlCol="0"/>
          <a:lstStyle/>
          <a:p>
            <a:pPr rtl="0"/>
            <a:r>
              <a:rPr lang="pl-PL" dirty="0"/>
              <a:t>Przeznaczony dla właścicieli zarządców, użytkowników, instytucji, gmin i powiatów</a:t>
            </a:r>
          </a:p>
        </p:txBody>
      </p:sp>
      <p:sp>
        <p:nvSpPr>
          <p:cNvPr id="8" name="Tekst — symbol zastępczy 7">
            <a:extLst>
              <a:ext uri="{FF2B5EF4-FFF2-40B4-BE49-F238E27FC236}">
                <a16:creationId xmlns:a16="http://schemas.microsoft.com/office/drawing/2014/main" id="{107A6D8A-72F9-4BD4-A4AE-69013301D93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766835" y="3099816"/>
            <a:ext cx="4114800" cy="428755"/>
          </a:xfrm>
        </p:spPr>
        <p:txBody>
          <a:bodyPr rtlCol="0"/>
          <a:lstStyle/>
          <a:p>
            <a:pPr rtl="0"/>
            <a:r>
              <a:rPr lang="pl-PL" b="1" dirty="0">
                <a:solidFill>
                  <a:srgbClr val="0A405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PIONIERSKA NA RYNKU</a:t>
            </a:r>
          </a:p>
        </p:txBody>
      </p:sp>
      <p:sp>
        <p:nvSpPr>
          <p:cNvPr id="7" name="Tekst — symbol zastępczy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766835" y="3529583"/>
            <a:ext cx="4114800" cy="989835"/>
          </a:xfrm>
        </p:spPr>
        <p:txBody>
          <a:bodyPr rtlCol="0">
            <a:normAutofit/>
          </a:bodyPr>
          <a:lstStyle/>
          <a:p>
            <a:pPr rtl="0"/>
            <a:r>
              <a:rPr lang="pl-PL" dirty="0"/>
              <a:t>Brak podobnej oferty na rynku</a:t>
            </a:r>
          </a:p>
          <a:p>
            <a:pPr rtl="0"/>
            <a:r>
              <a:rPr lang="pl-PL" dirty="0"/>
              <a:t>Specjalnie zaprojektowany dla różnorodnego grona odbiorców</a:t>
            </a:r>
          </a:p>
        </p:txBody>
      </p:sp>
      <p:sp>
        <p:nvSpPr>
          <p:cNvPr id="10" name="Tekst — symbol zastępczy 9">
            <a:extLst>
              <a:ext uri="{FF2B5EF4-FFF2-40B4-BE49-F238E27FC236}">
                <a16:creationId xmlns:a16="http://schemas.microsoft.com/office/drawing/2014/main" id="{B3247631-4CDA-4DAE-BFB7-19E0E06A3FE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311403" y="1386632"/>
            <a:ext cx="4114800" cy="428755"/>
          </a:xfrm>
        </p:spPr>
        <p:txBody>
          <a:bodyPr rtlCol="0"/>
          <a:lstStyle/>
          <a:p>
            <a:pPr rtl="0"/>
            <a:r>
              <a:rPr lang="pl-PL" b="1" dirty="0">
                <a:solidFill>
                  <a:srgbClr val="0A405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MONITOROWANA</a:t>
            </a:r>
          </a:p>
        </p:txBody>
      </p:sp>
      <p:sp>
        <p:nvSpPr>
          <p:cNvPr id="9" name="Tekst — symbol zastępczy 8">
            <a:extLst>
              <a:ext uri="{FF2B5EF4-FFF2-40B4-BE49-F238E27FC236}">
                <a16:creationId xmlns:a16="http://schemas.microsoft.com/office/drawing/2014/main" id="{8C01D04F-A541-4735-B655-9BDF5313C65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407656" y="1815387"/>
            <a:ext cx="4114800" cy="822960"/>
          </a:xfrm>
        </p:spPr>
        <p:txBody>
          <a:bodyPr rtlCol="0"/>
          <a:lstStyle/>
          <a:p>
            <a:pPr rtl="0"/>
            <a:r>
              <a:rPr lang="pl-PL" dirty="0"/>
              <a:t>Przeprowadzane systematyczne testy ewaluacyjne diagnozujące potrzeby </a:t>
            </a:r>
          </a:p>
        </p:txBody>
      </p:sp>
      <p:sp>
        <p:nvSpPr>
          <p:cNvPr id="12" name="Tekst — symbol zastępczy 11">
            <a:extLst>
              <a:ext uri="{FF2B5EF4-FFF2-40B4-BE49-F238E27FC236}">
                <a16:creationId xmlns:a16="http://schemas.microsoft.com/office/drawing/2014/main" id="{7F67EAD8-DD92-4AEB-8BE7-53E5FA194B44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6404608" y="2477840"/>
            <a:ext cx="4114800" cy="428755"/>
          </a:xfrm>
        </p:spPr>
        <p:txBody>
          <a:bodyPr rtlCol="0"/>
          <a:lstStyle/>
          <a:p>
            <a:pPr rtl="0"/>
            <a:r>
              <a:rPr lang="pl-PL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AUTENTYCZNA</a:t>
            </a:r>
          </a:p>
        </p:txBody>
      </p:sp>
      <p:sp>
        <p:nvSpPr>
          <p:cNvPr id="11" name="Tekst — symbol zastępczy 10">
            <a:extLst>
              <a:ext uri="{FF2B5EF4-FFF2-40B4-BE49-F238E27FC236}">
                <a16:creationId xmlns:a16="http://schemas.microsoft.com/office/drawing/2014/main" id="{44E7FBD4-2705-45F7-AB4F-8925DE1DB8D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404608" y="2998219"/>
            <a:ext cx="4114800" cy="822960"/>
          </a:xfrm>
        </p:spPr>
        <p:txBody>
          <a:bodyPr rtlCol="0"/>
          <a:lstStyle/>
          <a:p>
            <a:pPr rtl="0"/>
            <a:r>
              <a:rPr lang="pl-PL" dirty="0"/>
              <a:t>Zaprojektowany z pomocą i opiniami ekspertów w dziedzinie bezpieczeństwa dziedzictwa </a:t>
            </a:r>
          </a:p>
        </p:txBody>
      </p:sp>
      <p:sp>
        <p:nvSpPr>
          <p:cNvPr id="4" name="Stopka — symbol zastępczy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/>
          <a:p>
            <a:pPr rtl="0"/>
            <a:r>
              <a:rPr lang="pl-PL"/>
              <a:t>Tytuł prezentacji</a:t>
            </a:r>
          </a:p>
        </p:txBody>
      </p:sp>
      <p:sp>
        <p:nvSpPr>
          <p:cNvPr id="13" name="Numer slajdu — symbol zastępczy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l-PL" smtClean="0"/>
              <a:pPr rtl="0"/>
              <a:t>13</a:t>
            </a:fld>
            <a:endParaRPr lang="pl-PL"/>
          </a:p>
        </p:txBody>
      </p:sp>
      <p:sp>
        <p:nvSpPr>
          <p:cNvPr id="3" name="Tekst — symbol zastępczy 11">
            <a:extLst>
              <a:ext uri="{FF2B5EF4-FFF2-40B4-BE49-F238E27FC236}">
                <a16:creationId xmlns:a16="http://schemas.microsoft.com/office/drawing/2014/main" id="{32D7E66F-98FE-07FD-233F-E69AD695AD3B}"/>
              </a:ext>
            </a:extLst>
          </p:cNvPr>
          <p:cNvSpPr txBox="1">
            <a:spLocks/>
          </p:cNvSpPr>
          <p:nvPr/>
        </p:nvSpPr>
        <p:spPr>
          <a:xfrm>
            <a:off x="6311403" y="3657113"/>
            <a:ext cx="4114800" cy="42875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REALNA</a:t>
            </a:r>
          </a:p>
        </p:txBody>
      </p:sp>
      <p:sp>
        <p:nvSpPr>
          <p:cNvPr id="14" name="Tekst — symbol zastępczy 10">
            <a:extLst>
              <a:ext uri="{FF2B5EF4-FFF2-40B4-BE49-F238E27FC236}">
                <a16:creationId xmlns:a16="http://schemas.microsoft.com/office/drawing/2014/main" id="{35C880FB-6CA3-CC1D-D731-B4DBDC40322F}"/>
              </a:ext>
            </a:extLst>
          </p:cNvPr>
          <p:cNvSpPr txBox="1">
            <a:spLocks/>
          </p:cNvSpPr>
          <p:nvPr/>
        </p:nvSpPr>
        <p:spPr>
          <a:xfrm>
            <a:off x="6311402" y="4119500"/>
            <a:ext cx="4947147" cy="132226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dirty="0"/>
              <a:t>Audyty bezpieczeństwa najważniejszych obiektów</a:t>
            </a:r>
          </a:p>
          <a:p>
            <a:r>
              <a:rPr lang="pl-PL" dirty="0"/>
              <a:t>Ćwiczenia służb ratowniczych</a:t>
            </a:r>
          </a:p>
          <a:p>
            <a:r>
              <a:rPr lang="pl-PL" dirty="0"/>
              <a:t>Powołanie zespołów powiatowych</a:t>
            </a:r>
          </a:p>
          <a:p>
            <a:endParaRPr lang="pl-PL" dirty="0"/>
          </a:p>
          <a:p>
            <a:endParaRPr lang="pl-PL" dirty="0"/>
          </a:p>
          <a:p>
            <a:endParaRPr lang="pl-PL" dirty="0"/>
          </a:p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D800CA3D-F17D-7113-BBC5-C143C819E55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DOBRE PRAKTYKI – ZAKOPANE 2024</a:t>
            </a:r>
          </a:p>
        </p:txBody>
      </p:sp>
      <p:sp>
        <p:nvSpPr>
          <p:cNvPr id="4" name="Symbol zastępczy stopki 3">
            <a:extLst>
              <a:ext uri="{FF2B5EF4-FFF2-40B4-BE49-F238E27FC236}">
                <a16:creationId xmlns:a16="http://schemas.microsoft.com/office/drawing/2014/main" id="{2831A64E-8558-A116-2859-EC2B53273C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pl-PL" noProof="0"/>
              <a:t>Tytuł prezentacji</a:t>
            </a:r>
          </a:p>
        </p:txBody>
      </p:sp>
      <p:sp>
        <p:nvSpPr>
          <p:cNvPr id="5" name="Symbol zastępczy numeru slajdu 4">
            <a:extLst>
              <a:ext uri="{FF2B5EF4-FFF2-40B4-BE49-F238E27FC236}">
                <a16:creationId xmlns:a16="http://schemas.microsoft.com/office/drawing/2014/main" id="{3768A522-F33C-99E4-9320-EACE0E5A61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B5CEABB6-07DC-46E8-9B57-56EC44A396E5}" type="slidenum">
              <a:rPr lang="pl-PL" noProof="0" smtClean="0"/>
              <a:t>14</a:t>
            </a:fld>
            <a:endParaRPr lang="pl-PL" noProof="0"/>
          </a:p>
        </p:txBody>
      </p:sp>
      <p:pic>
        <p:nvPicPr>
          <p:cNvPr id="8" name="Multimedia online 7" title="Ćwiczenia Ratowniczo Gaśnicze w Sanktuarium Najświętszej Rodziny w Zakopanem – październik 2024">
            <a:hlinkClick r:id="" action="ppaction://media"/>
            <a:extLst>
              <a:ext uri="{FF2B5EF4-FFF2-40B4-BE49-F238E27FC236}">
                <a16:creationId xmlns:a16="http://schemas.microsoft.com/office/drawing/2014/main" id="{78F50C1B-E57A-0CF5-BE61-6D205212D35C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3"/>
          <a:stretch>
            <a:fillRect/>
          </a:stretch>
        </p:blipFill>
        <p:spPr>
          <a:xfrm>
            <a:off x="1076383" y="1355558"/>
            <a:ext cx="9415154" cy="53154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2115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8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38FFA191-5CCC-43CB-BD83-4F80ED3626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78971" y="236111"/>
            <a:ext cx="5486400" cy="1325563"/>
          </a:xfrm>
        </p:spPr>
        <p:txBody>
          <a:bodyPr rtlCol="0"/>
          <a:lstStyle/>
          <a:p>
            <a:pPr rtl="0"/>
            <a:r>
              <a:rPr lang="pl-PL" dirty="0">
                <a:solidFill>
                  <a:srgbClr val="0A4054"/>
                </a:solidFill>
              </a:rPr>
              <a:t>PODSUMOWANIE</a:t>
            </a:r>
          </a:p>
        </p:txBody>
      </p:sp>
      <p:sp>
        <p:nvSpPr>
          <p:cNvPr id="26" name="Numer slajdu — symbol zastępczy 25">
            <a:extLst>
              <a:ext uri="{FF2B5EF4-FFF2-40B4-BE49-F238E27FC236}">
                <a16:creationId xmlns:a16="http://schemas.microsoft.com/office/drawing/2014/main" id="{D5B91C7E-39EC-4D18-BBDA-F8911C724E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l-PL" smtClean="0"/>
              <a:pPr rtl="0"/>
              <a:t>15</a:t>
            </a:fld>
            <a:endParaRPr lang="pl-PL"/>
          </a:p>
        </p:txBody>
      </p:sp>
      <p:sp>
        <p:nvSpPr>
          <p:cNvPr id="3" name="Zawartość — symbol zastępczy 2">
            <a:extLst>
              <a:ext uri="{FF2B5EF4-FFF2-40B4-BE49-F238E27FC236}">
                <a16:creationId xmlns:a16="http://schemas.microsoft.com/office/drawing/2014/main" id="{E14BBEAF-B516-45F4-9EF6-A9F65111580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700956" y="1667933"/>
            <a:ext cx="5100393" cy="4411134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285750" indent="-285750" rtl="0">
              <a:buFont typeface="Arial" panose="020B0604020202020204" pitchFamily="34" charset="0"/>
              <a:buChar char="•"/>
            </a:pPr>
            <a:r>
              <a:rPr lang="pl-PL" sz="1600" dirty="0">
                <a:latin typeface="Arial" panose="020B0604020202020204" pitchFamily="34" charset="0"/>
                <a:cs typeface="Arial" panose="020B0604020202020204" pitchFamily="34" charset="0"/>
              </a:rPr>
              <a:t>uświadomienie zagrożeń</a:t>
            </a:r>
          </a:p>
          <a:p>
            <a:pPr marL="285750" indent="-285750" rtl="0">
              <a:buFont typeface="Arial" panose="020B0604020202020204" pitchFamily="34" charset="0"/>
              <a:buChar char="•"/>
            </a:pPr>
            <a:r>
              <a:rPr lang="pl-PL" sz="1600" dirty="0">
                <a:latin typeface="Arial" panose="020B0604020202020204" pitchFamily="34" charset="0"/>
                <a:cs typeface="Arial" panose="020B0604020202020204" pitchFamily="34" charset="0"/>
              </a:rPr>
              <a:t>uświadomienie obowiązków</a:t>
            </a:r>
          </a:p>
          <a:p>
            <a:pPr marL="285750" indent="-285750" rtl="0">
              <a:buFont typeface="Arial" panose="020B0604020202020204" pitchFamily="34" charset="0"/>
              <a:buChar char="•"/>
            </a:pPr>
            <a:r>
              <a:rPr lang="pl-PL" sz="1600" dirty="0">
                <a:latin typeface="Arial" panose="020B0604020202020204" pitchFamily="34" charset="0"/>
                <a:cs typeface="Arial" panose="020B0604020202020204" pitchFamily="34" charset="0"/>
              </a:rPr>
              <a:t>analiza potrzeb</a:t>
            </a:r>
          </a:p>
          <a:p>
            <a:pPr marL="285750" indent="-285750" rtl="0">
              <a:buFont typeface="Arial" panose="020B0604020202020204" pitchFamily="34" charset="0"/>
              <a:buChar char="•"/>
            </a:pPr>
            <a:r>
              <a:rPr lang="pl-PL" sz="1600" dirty="0">
                <a:latin typeface="Arial" panose="020B0604020202020204" pitchFamily="34" charset="0"/>
                <a:cs typeface="Arial" panose="020B0604020202020204" pitchFamily="34" charset="0"/>
              </a:rPr>
              <a:t>edukacja, edukacja, edukacja….</a:t>
            </a:r>
          </a:p>
          <a:p>
            <a:pPr marL="285750" indent="-285750" rtl="0">
              <a:buFont typeface="Arial" panose="020B0604020202020204" pitchFamily="34" charset="0"/>
              <a:buChar char="•"/>
            </a:pPr>
            <a:r>
              <a:rPr lang="pl-PL" sz="1600" dirty="0">
                <a:latin typeface="Arial" panose="020B0604020202020204" pitchFamily="34" charset="0"/>
                <a:cs typeface="Arial" panose="020B0604020202020204" pitchFamily="34" charset="0"/>
              </a:rPr>
              <a:t>pomoc i wsparcie instytucjonalne</a:t>
            </a:r>
          </a:p>
          <a:p>
            <a:pPr marL="285750" indent="-285750" rtl="0">
              <a:buFont typeface="Arial" panose="020B0604020202020204" pitchFamily="34" charset="0"/>
              <a:buChar char="•"/>
            </a:pPr>
            <a:r>
              <a:rPr lang="pl-PL" sz="1600" dirty="0">
                <a:latin typeface="Arial" panose="020B0604020202020204" pitchFamily="34" charset="0"/>
                <a:cs typeface="Arial" panose="020B0604020202020204" pitchFamily="34" charset="0"/>
              </a:rPr>
              <a:t>wsparcie merytoryczne i eksperckie</a:t>
            </a:r>
          </a:p>
          <a:p>
            <a:pPr rtl="0"/>
            <a:endParaRPr lang="pl-PL" sz="1600" dirty="0"/>
          </a:p>
          <a:p>
            <a:pPr rtl="0"/>
            <a:endParaRPr lang="pl-PL" dirty="0"/>
          </a:p>
          <a:p>
            <a:pPr rtl="0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92017393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ytuł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1" y="1755648"/>
            <a:ext cx="4549547" cy="1325563"/>
          </a:xfrm>
        </p:spPr>
        <p:txBody>
          <a:bodyPr rtlCol="0"/>
          <a:lstStyle/>
          <a:p>
            <a:pPr rtl="0"/>
            <a:r>
              <a:rPr lang="pl-PL" dirty="0"/>
              <a:t>Dziękuję za uwagę</a:t>
            </a:r>
          </a:p>
        </p:txBody>
      </p:sp>
      <p:sp>
        <p:nvSpPr>
          <p:cNvPr id="37" name="Tekst — symbol zastępczy 36">
            <a:extLst>
              <a:ext uri="{FF2B5EF4-FFF2-40B4-BE49-F238E27FC236}">
                <a16:creationId xmlns:a16="http://schemas.microsoft.com/office/drawing/2014/main" id="{F8701B31-AB7C-4E0A-952E-ACAC522AF3F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353312" y="3191256"/>
            <a:ext cx="4043331" cy="1947335"/>
          </a:xfrm>
        </p:spPr>
        <p:txBody>
          <a:bodyPr rtlCol="0">
            <a:normAutofit lnSpcReduction="10000"/>
          </a:bodyPr>
          <a:lstStyle/>
          <a:p>
            <a:pPr algn="justLow">
              <a:lnSpc>
                <a:spcPct val="110000"/>
              </a:lnSpc>
            </a:pPr>
            <a:r>
              <a:rPr lang="pl-PL" sz="1600" dirty="0"/>
              <a:t>Katarzyna Góralczyk</a:t>
            </a:r>
          </a:p>
          <a:p>
            <a:pPr algn="justLow">
              <a:lnSpc>
                <a:spcPct val="110000"/>
              </a:lnSpc>
            </a:pPr>
            <a:r>
              <a:rPr lang="pl-PL" sz="1600" dirty="0">
                <a:latin typeface="Yu Mincho Light" panose="020B0400000000000000" pitchFamily="18" charset="-128"/>
                <a:ea typeface="Yu Mincho Light" panose="020B0400000000000000" pitchFamily="18" charset="-128"/>
              </a:rPr>
              <a:t>☏ 795 725 725</a:t>
            </a:r>
          </a:p>
          <a:p>
            <a:pPr algn="justLow">
              <a:lnSpc>
                <a:spcPct val="110000"/>
              </a:lnSpc>
            </a:pPr>
            <a:r>
              <a:rPr lang="pl-PL" sz="1600" dirty="0">
                <a:latin typeface="Yu Mincho Light" panose="020B0400000000000000" pitchFamily="18" charset="-128"/>
                <a:ea typeface="Yu Mincho Light" panose="020B0400000000000000" pitchFamily="18" charset="-128"/>
              </a:rPr>
              <a:t>✉</a:t>
            </a:r>
            <a:r>
              <a:rPr lang="pl-PL" sz="1600" dirty="0"/>
              <a:t>: </a:t>
            </a:r>
            <a:r>
              <a:rPr lang="pl-PL" sz="1600" dirty="0">
                <a:hlinkClick r:id="rId3"/>
              </a:rPr>
              <a:t>kag@ibd.org.pl</a:t>
            </a:r>
            <a:endParaRPr lang="pl-PL" sz="1600" dirty="0"/>
          </a:p>
          <a:p>
            <a:pPr algn="justLow">
              <a:lnSpc>
                <a:spcPct val="110000"/>
              </a:lnSpc>
            </a:pPr>
            <a:endParaRPr lang="pl-PL" sz="1600" dirty="0"/>
          </a:p>
          <a:p>
            <a:pPr algn="justLow">
              <a:lnSpc>
                <a:spcPct val="110000"/>
              </a:lnSpc>
            </a:pPr>
            <a:endParaRPr lang="pl-PL" sz="1600" dirty="0"/>
          </a:p>
          <a:p>
            <a:pPr algn="justLow">
              <a:lnSpc>
                <a:spcPct val="110000"/>
              </a:lnSpc>
            </a:pPr>
            <a:r>
              <a:rPr lang="pl-PL" sz="1600" dirty="0"/>
              <a:t>www.ibd.org.pl</a:t>
            </a:r>
          </a:p>
          <a:p>
            <a:pPr rtl="0">
              <a:lnSpc>
                <a:spcPct val="110000"/>
              </a:lnSpc>
            </a:pPr>
            <a:r>
              <a:rPr lang="pl-PL" sz="1600" dirty="0"/>
              <a:t>                                   </a:t>
            </a:r>
          </a:p>
        </p:txBody>
      </p:sp>
      <p:sp>
        <p:nvSpPr>
          <p:cNvPr id="6" name="Numer slajdu — symbol zastępczy 5">
            <a:extLst>
              <a:ext uri="{FF2B5EF4-FFF2-40B4-BE49-F238E27FC236}">
                <a16:creationId xmlns:a16="http://schemas.microsoft.com/office/drawing/2014/main" id="{1019A024-2FD1-4C73-AC55-A794E56E4F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l-PL" smtClean="0"/>
              <a:pPr rtl="0"/>
              <a:t>16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656" y="150617"/>
            <a:ext cx="9288136" cy="1325563"/>
          </a:xfrm>
        </p:spPr>
        <p:txBody>
          <a:bodyPr rtlCol="0">
            <a:normAutofit/>
          </a:bodyPr>
          <a:lstStyle/>
          <a:p>
            <a:pPr rtl="0"/>
            <a:r>
              <a:rPr lang="pl-PL" dirty="0"/>
              <a:t>Ochrona zabytków na wypadek kryzysu </a:t>
            </a:r>
            <a:r>
              <a:rPr lang="pl-PL" b="0" i="1" dirty="0"/>
              <a:t>(1)</a:t>
            </a:r>
          </a:p>
        </p:txBody>
      </p:sp>
      <p:sp>
        <p:nvSpPr>
          <p:cNvPr id="3" name="Podtytuł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34351" y="1428076"/>
            <a:ext cx="4924246" cy="4976378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285750" indent="-285750">
              <a:lnSpc>
                <a:spcPct val="115000"/>
              </a:lnSpc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pl-PL" sz="16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Ustawa z dnia 23 lipca 2003 roku o ochronie zabytków i opiece nad zabytkami</a:t>
            </a:r>
            <a:r>
              <a:rPr lang="pl-PL" sz="16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</a:t>
            </a:r>
          </a:p>
          <a:p>
            <a:pPr marL="285750" indent="-285750">
              <a:lnSpc>
                <a:spcPct val="115000"/>
              </a:lnSpc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pl-PL" sz="16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Ustawa z dnia 21 listopada 1996 r. </a:t>
            </a:r>
            <a:br>
              <a:rPr lang="pl-PL" sz="16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</a:br>
            <a:r>
              <a:rPr lang="pl-PL" sz="16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o muzeach.</a:t>
            </a:r>
            <a:endParaRPr lang="pl-PL" sz="16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285750" indent="-285750">
              <a:lnSpc>
                <a:spcPct val="115000"/>
              </a:lnSpc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pl-PL" sz="16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Rozporządzenie Ministra Kultury z dnia 25 sierpnia 2004 roku w sprawie organizacji </a:t>
            </a:r>
            <a:br>
              <a:rPr lang="pl-PL" sz="16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</a:br>
            <a:r>
              <a:rPr lang="pl-PL" sz="16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i sposobu ochrony zabytków na wypadek konfliktu zbrojnego i sytuacji kryzysowych.</a:t>
            </a:r>
            <a:endParaRPr lang="pl-PL" sz="16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285750" indent="-285750">
              <a:lnSpc>
                <a:spcPct val="115000"/>
              </a:lnSpc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pl-PL" sz="16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Rozporządzenie Ministra Kultury i Dziedzictwa Narodowego z dnia z dnia 2 września 2014 roku w sprawie zabezpieczania zbiorów muzeum przed pożarem, kradzieżą i innym niebezpieczeństwem grożącym ich zniszczeniem lub utratą. </a:t>
            </a:r>
            <a:endParaRPr lang="pl-PL" sz="16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rtl="0"/>
            <a:endParaRPr lang="pl-PL" i="1" dirty="0">
              <a:solidFill>
                <a:srgbClr val="FF0000"/>
              </a:solidFill>
            </a:endParaRPr>
          </a:p>
        </p:txBody>
      </p:sp>
      <p:sp>
        <p:nvSpPr>
          <p:cNvPr id="15" name="Numer slajdu — symbol zastępczy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l-PL" smtClean="0"/>
              <a:pPr/>
              <a:t>2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656" y="150617"/>
            <a:ext cx="9288136" cy="1325563"/>
          </a:xfrm>
        </p:spPr>
        <p:txBody>
          <a:bodyPr rtlCol="0">
            <a:normAutofit/>
          </a:bodyPr>
          <a:lstStyle/>
          <a:p>
            <a:pPr rtl="0"/>
            <a:r>
              <a:rPr lang="pl-PL" dirty="0"/>
              <a:t>Ochrona zabytków na wypadek kryzysu</a:t>
            </a:r>
            <a:r>
              <a:rPr lang="pl-PL" b="0" i="1" dirty="0"/>
              <a:t> (2)</a:t>
            </a:r>
            <a:endParaRPr lang="pl-PL" dirty="0"/>
          </a:p>
        </p:txBody>
      </p:sp>
      <p:sp>
        <p:nvSpPr>
          <p:cNvPr id="3" name="Podtytuł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03363" y="1669616"/>
            <a:ext cx="4924246" cy="3394090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266700" indent="-180975">
              <a:lnSpc>
                <a:spcPct val="115000"/>
              </a:lnSpc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pl-PL" sz="16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Ustawa z dnia 26 kwietnia 2007 r. </a:t>
            </a:r>
            <a:br>
              <a:rPr lang="pl-PL" sz="16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</a:br>
            <a:r>
              <a:rPr lang="pl-PL" sz="16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o zarządzaniu kryzysowym.</a:t>
            </a:r>
            <a:endParaRPr lang="pl-PL" sz="16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266700" indent="-180975">
              <a:lnSpc>
                <a:spcPct val="115000"/>
              </a:lnSpc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pl-PL" sz="16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Ustawa z dnia 18 kwietnia 2002 roku </a:t>
            </a:r>
            <a:br>
              <a:rPr lang="pl-PL" sz="16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</a:br>
            <a:r>
              <a:rPr lang="pl-PL" sz="16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o stanie klęski żywiołowej. </a:t>
            </a:r>
            <a:endParaRPr lang="pl-PL" sz="16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266700" indent="-180975">
              <a:lnSpc>
                <a:spcPct val="115000"/>
              </a:lnSpc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pl-PL" sz="16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Ustawa z dnia 22 sierpnia 1997 roku </a:t>
            </a:r>
            <a:br>
              <a:rPr lang="pl-PL" sz="16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</a:br>
            <a:r>
              <a:rPr lang="pl-PL" sz="16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o ochronie osób i mienia.</a:t>
            </a:r>
            <a:endParaRPr lang="pl-PL" sz="16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266700" indent="-180975">
              <a:lnSpc>
                <a:spcPct val="115000"/>
              </a:lnSpc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pl-PL" sz="16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Ustawa z dnia z dnia 5 sierpnia 2010 roku </a:t>
            </a:r>
            <a:br>
              <a:rPr lang="pl-PL" sz="16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</a:br>
            <a:r>
              <a:rPr lang="pl-PL" sz="16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o ochronie informacji niejawnych.</a:t>
            </a:r>
          </a:p>
          <a:p>
            <a:pPr marL="85725">
              <a:lnSpc>
                <a:spcPct val="115000"/>
              </a:lnSpc>
              <a:spcAft>
                <a:spcPts val="800"/>
              </a:spcAft>
            </a:pPr>
            <a:endParaRPr lang="pl-PL" sz="16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285750" indent="-285750" rtl="0">
              <a:buFont typeface="Arial" panose="020B0604020202020204" pitchFamily="34" charset="0"/>
              <a:buChar char="•"/>
            </a:pPr>
            <a:endParaRPr lang="pl-PL" i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Numer slajdu — symbol zastępczy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l-PL" smtClean="0"/>
              <a:pPr rtl="0"/>
              <a:t>3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3335337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656" y="150617"/>
            <a:ext cx="7700876" cy="772409"/>
          </a:xfrm>
        </p:spPr>
        <p:txBody>
          <a:bodyPr rtlCol="0">
            <a:normAutofit fontScale="90000"/>
          </a:bodyPr>
          <a:lstStyle/>
          <a:p>
            <a:pPr rtl="0"/>
            <a:r>
              <a:rPr lang="pl-PL" dirty="0"/>
              <a:t>Ochrona (także) zabytków</a:t>
            </a:r>
          </a:p>
        </p:txBody>
      </p:sp>
      <p:sp>
        <p:nvSpPr>
          <p:cNvPr id="3" name="Podtytuł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34350" y="923026"/>
            <a:ext cx="5165785" cy="5481428"/>
          </a:xfrm>
        </p:spPr>
        <p:txBody>
          <a:bodyPr vert="horz" lIns="91440" tIns="45720" rIns="91440" bIns="45720" rtlCol="0" anchor="t">
            <a:normAutofit fontScale="62500" lnSpcReduction="20000"/>
          </a:bodyPr>
          <a:lstStyle/>
          <a:p>
            <a:pPr marL="180975" indent="-180975">
              <a:lnSpc>
                <a:spcPct val="115000"/>
              </a:lnSpc>
              <a:spcAft>
                <a:spcPts val="500"/>
              </a:spcAft>
              <a:buFont typeface="Arial" panose="020B0604020202020204" pitchFamily="34" charset="0"/>
              <a:buChar char="•"/>
            </a:pPr>
            <a:r>
              <a:rPr lang="pl-PL" sz="22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Ustawa z dnia 7 lipca 1994 roku prawo budowlane. </a:t>
            </a:r>
            <a:endParaRPr lang="pl-PL" sz="2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180975" indent="-180975">
              <a:lnSpc>
                <a:spcPct val="115000"/>
              </a:lnSpc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pl-PL" sz="22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Ustawa z dnia 24 sierpnia 1991 r. o ochronie przeciwpożarowej.</a:t>
            </a:r>
            <a:endParaRPr lang="pl-PL" sz="2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180975" indent="-180975">
              <a:lnSpc>
                <a:spcPct val="115000"/>
              </a:lnSpc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pl-PL" sz="22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Ustawa z dnia 24 sierpnia 1991 r. o Państwowej Straży Pożarnej.</a:t>
            </a:r>
            <a:endParaRPr lang="pl-PL" sz="2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180975" indent="-180975">
              <a:lnSpc>
                <a:spcPct val="115000"/>
              </a:lnSpc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pl-PL" sz="22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Rozporządzenie Ministra Spraw Wewnętrznych</a:t>
            </a:r>
            <a:br>
              <a:rPr lang="pl-PL" sz="22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</a:br>
            <a:r>
              <a:rPr lang="pl-PL" sz="22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 i Administracji z dnia 7 czerwca 2010 r. w sprawie ochrony przeciwpożarowej budynków, innych obiektów budowlanych i terenów.</a:t>
            </a:r>
            <a:endParaRPr lang="pl-PL" sz="2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180975" indent="-180975">
              <a:lnSpc>
                <a:spcPct val="115000"/>
              </a:lnSpc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pl-PL" sz="22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Rozporządzenie Ministra Infrastruktury z dnia 12 kwietnia 2002 r. w sprawie warunków technicznych, jakim powinny odpowiadać budynki i ich usytuowanie.</a:t>
            </a:r>
            <a:endParaRPr lang="pl-PL" sz="2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180975" indent="-180975">
              <a:lnSpc>
                <a:spcPct val="115000"/>
              </a:lnSpc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pl-PL" sz="22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Rozporządzenie Ministra Spraw Wewnętrznych</a:t>
            </a:r>
            <a:br>
              <a:rPr lang="pl-PL" sz="22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</a:br>
            <a:r>
              <a:rPr lang="pl-PL" sz="22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i Administracji z dnia 17 września 2021r. w sprawie szczegółowej organizacji krajowego systemu ratowniczo-gaśniczego.</a:t>
            </a:r>
            <a:endParaRPr lang="pl-PL" sz="2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180975" indent="-180975">
              <a:lnSpc>
                <a:spcPct val="115000"/>
              </a:lnSpc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pl-PL" sz="22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Rozporządzenie Rady Ministrów z dnia 4 lipca 1992 r. </a:t>
            </a:r>
            <a:br>
              <a:rPr lang="pl-PL" sz="22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</a:br>
            <a:r>
              <a:rPr lang="pl-PL" sz="22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w sprawie zakresu i trybu korzystania z praw przez kierującego działaniem ratowniczym.</a:t>
            </a:r>
            <a:endParaRPr lang="pl-PL" sz="2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180975" indent="-180975" rtl="0">
              <a:buFont typeface="Arial" panose="020B0604020202020204" pitchFamily="34" charset="0"/>
              <a:buChar char="•"/>
            </a:pPr>
            <a:endParaRPr lang="pl-PL" i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Numer slajdu — symbol zastępczy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l-PL" smtClean="0"/>
              <a:pPr rtl="0"/>
              <a:t>4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92552110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6F8C5CAD-4958-78F7-0368-B53B8AF313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52217" y="365125"/>
            <a:ext cx="6233956" cy="1325563"/>
          </a:xfrm>
        </p:spPr>
        <p:txBody>
          <a:bodyPr>
            <a:normAutofit fontScale="90000"/>
          </a:bodyPr>
          <a:lstStyle/>
          <a:p>
            <a:r>
              <a:rPr lang="pl-PL" dirty="0">
                <a:latin typeface="Arial" panose="020B0604020202020204" pitchFamily="34" charset="0"/>
                <a:cs typeface="Arial" panose="020B0604020202020204" pitchFamily="34" charset="0"/>
              </a:rPr>
              <a:t>Komplet dokumentów planistycznych </a:t>
            </a:r>
          </a:p>
        </p:txBody>
      </p:sp>
      <p:sp>
        <p:nvSpPr>
          <p:cNvPr id="4" name="Symbol zastępczy tekstu 3">
            <a:extLst>
              <a:ext uri="{FF2B5EF4-FFF2-40B4-BE49-F238E27FC236}">
                <a16:creationId xmlns:a16="http://schemas.microsoft.com/office/drawing/2014/main" id="{CB839B09-F491-E4D9-E121-26069688DFF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81649" y="1897724"/>
            <a:ext cx="6352953" cy="640080"/>
          </a:xfrm>
        </p:spPr>
        <p:txBody>
          <a:bodyPr/>
          <a:lstStyle/>
          <a:p>
            <a:r>
              <a:rPr lang="pl-PL" dirty="0">
                <a:latin typeface="Arial" panose="020B0604020202020204" pitchFamily="34" charset="0"/>
                <a:cs typeface="Arial" panose="020B0604020202020204" pitchFamily="34" charset="0"/>
              </a:rPr>
              <a:t>Plan ochrony zabytków na wypadek sytuacji kryzysowej i konfliktu zbrojnego</a:t>
            </a:r>
          </a:p>
        </p:txBody>
      </p:sp>
      <p:sp>
        <p:nvSpPr>
          <p:cNvPr id="5" name="Symbol zastępczy tekstu 4">
            <a:extLst>
              <a:ext uri="{FF2B5EF4-FFF2-40B4-BE49-F238E27FC236}">
                <a16:creationId xmlns:a16="http://schemas.microsoft.com/office/drawing/2014/main" id="{90E062E5-5812-B6CA-CCFD-BDD337EA4FC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73887" y="1544454"/>
            <a:ext cx="1259221" cy="365760"/>
          </a:xfrm>
        </p:spPr>
        <p:txBody>
          <a:bodyPr/>
          <a:lstStyle/>
          <a:p>
            <a:r>
              <a:rPr lang="pl-P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Ochrona</a:t>
            </a:r>
          </a:p>
        </p:txBody>
      </p:sp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84F16BC9-D60E-6DFF-BCB3-CBDAC89238D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951621" y="2744840"/>
            <a:ext cx="3621727" cy="732687"/>
          </a:xfrm>
        </p:spPr>
        <p:txBody>
          <a:bodyPr/>
          <a:lstStyle/>
          <a:p>
            <a:r>
              <a:rPr lang="pl-PL" dirty="0">
                <a:latin typeface="Arial" panose="020B0604020202020204" pitchFamily="34" charset="0"/>
                <a:cs typeface="Arial" panose="020B0604020202020204" pitchFamily="34" charset="0"/>
              </a:rPr>
              <a:t>Instrukcja Bezpieczeństwa Pożarowego </a:t>
            </a:r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3F27208-8F5A-B863-9FE4-0ED5D79A675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681649" y="2311833"/>
            <a:ext cx="5799017" cy="663004"/>
          </a:xfrm>
        </p:spPr>
        <p:txBody>
          <a:bodyPr/>
          <a:lstStyle/>
          <a:p>
            <a:r>
              <a:rPr lang="pl-P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Pożar, Klęska Żywiołowa, Inne Miejscowe Zagrożenie</a:t>
            </a:r>
          </a:p>
        </p:txBody>
      </p:sp>
      <p:sp>
        <p:nvSpPr>
          <p:cNvPr id="9" name="Symbol zastępczy tekstu 8">
            <a:extLst>
              <a:ext uri="{FF2B5EF4-FFF2-40B4-BE49-F238E27FC236}">
                <a16:creationId xmlns:a16="http://schemas.microsoft.com/office/drawing/2014/main" id="{75B4F2EA-2737-7850-F30D-91330A1550B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782284" y="3175850"/>
            <a:ext cx="911473" cy="365760"/>
          </a:xfrm>
        </p:spPr>
        <p:txBody>
          <a:bodyPr/>
          <a:lstStyle/>
          <a:p>
            <a:r>
              <a:rPr lang="pl-P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Kryzys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CD634418-7525-1D86-BDE2-334C297FAAA1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951621" y="4664602"/>
            <a:ext cx="4948989" cy="1691748"/>
          </a:xfrm>
        </p:spPr>
        <p:txBody>
          <a:bodyPr>
            <a:normAutofit/>
          </a:bodyPr>
          <a:lstStyle/>
          <a:p>
            <a:r>
              <a:rPr lang="pl-PL" dirty="0">
                <a:latin typeface="Arial" panose="020B0604020202020204" pitchFamily="34" charset="0"/>
                <a:cs typeface="Arial" panose="020B0604020202020204" pitchFamily="34" charset="0"/>
              </a:rPr>
              <a:t>Plan Ochrony Muzeum </a:t>
            </a:r>
          </a:p>
          <a:p>
            <a:r>
              <a:rPr lang="pl-PL" dirty="0">
                <a:latin typeface="Arial" panose="020B0604020202020204" pitchFamily="34" charset="0"/>
                <a:cs typeface="Arial" panose="020B0604020202020204" pitchFamily="34" charset="0"/>
              </a:rPr>
              <a:t>Rozszerzona Instrukcja Bezpieczeństwa Pożarowego </a:t>
            </a:r>
          </a:p>
          <a:p>
            <a:r>
              <a:rPr lang="pl-PL" dirty="0">
                <a:latin typeface="Arial" panose="020B0604020202020204" pitchFamily="34" charset="0"/>
                <a:cs typeface="Arial" panose="020B0604020202020204" pitchFamily="34" charset="0"/>
              </a:rPr>
              <a:t>Instrukcja Przygotowania Zbiorów do Ewaluacji, </a:t>
            </a:r>
          </a:p>
          <a:p>
            <a:r>
              <a:rPr lang="pl-PL" dirty="0">
                <a:latin typeface="Arial" panose="020B0604020202020204" pitchFamily="34" charset="0"/>
                <a:cs typeface="Arial" panose="020B0604020202020204" pitchFamily="34" charset="0"/>
              </a:rPr>
              <a:t>Plan ochrony zabytków na wypadek sytuacji kryzysowych </a:t>
            </a:r>
            <a:br>
              <a:rPr lang="pl-PL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pl-PL" dirty="0">
                <a:latin typeface="Arial" panose="020B0604020202020204" pitchFamily="34" charset="0"/>
                <a:cs typeface="Arial" panose="020B0604020202020204" pitchFamily="34" charset="0"/>
              </a:rPr>
              <a:t>i konfliktu zbrojnego</a:t>
            </a:r>
          </a:p>
          <a:p>
            <a:endParaRPr lang="pl-PL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dirty="0"/>
          </a:p>
        </p:txBody>
      </p:sp>
      <p:sp>
        <p:nvSpPr>
          <p:cNvPr id="11" name="Symbol zastępczy tekstu 10">
            <a:extLst>
              <a:ext uri="{FF2B5EF4-FFF2-40B4-BE49-F238E27FC236}">
                <a16:creationId xmlns:a16="http://schemas.microsoft.com/office/drawing/2014/main" id="{2B594B52-D91C-1DD1-050C-62A49530608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782284" y="4215801"/>
            <a:ext cx="1677493" cy="365760"/>
          </a:xfrm>
        </p:spPr>
        <p:txBody>
          <a:bodyPr/>
          <a:lstStyle/>
          <a:p>
            <a:r>
              <a:rPr lang="pl-P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Muzeum</a:t>
            </a:r>
            <a:r>
              <a:rPr lang="pl-P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13" name="Symbol zastępczy numeru slajdu 12">
            <a:extLst>
              <a:ext uri="{FF2B5EF4-FFF2-40B4-BE49-F238E27FC236}">
                <a16:creationId xmlns:a16="http://schemas.microsoft.com/office/drawing/2014/main" id="{085B2341-D7E4-410E-E143-13667865CA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B5CEABB6-07DC-46E8-9B57-56EC44A396E5}" type="slidenum">
              <a:rPr lang="pl-PL" noProof="0" smtClean="0"/>
              <a:t>5</a:t>
            </a:fld>
            <a:endParaRPr lang="pl-PL" noProof="0"/>
          </a:p>
        </p:txBody>
      </p:sp>
      <p:sp>
        <p:nvSpPr>
          <p:cNvPr id="15" name="Symbol zastępczy tekstu 7">
            <a:extLst>
              <a:ext uri="{FF2B5EF4-FFF2-40B4-BE49-F238E27FC236}">
                <a16:creationId xmlns:a16="http://schemas.microsoft.com/office/drawing/2014/main" id="{908D6F4B-4A19-8C8F-D867-AEC2D30DCA59}"/>
              </a:ext>
            </a:extLst>
          </p:cNvPr>
          <p:cNvSpPr txBox="1">
            <a:spLocks/>
          </p:cNvSpPr>
          <p:nvPr/>
        </p:nvSpPr>
        <p:spPr>
          <a:xfrm>
            <a:off x="6042323" y="3541610"/>
            <a:ext cx="2959510" cy="61010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dirty="0">
                <a:latin typeface="Arial" panose="020B0604020202020204" pitchFamily="34" charset="0"/>
                <a:cs typeface="Arial" panose="020B0604020202020204" pitchFamily="34" charset="0"/>
              </a:rPr>
              <a:t>Plan Zarządzania Kryzysowego</a:t>
            </a:r>
          </a:p>
          <a:p>
            <a:r>
              <a:rPr lang="pl-PL" dirty="0">
                <a:latin typeface="Arial" panose="020B0604020202020204" pitchFamily="34" charset="0"/>
                <a:cs typeface="Arial" panose="020B0604020202020204" pitchFamily="34" charset="0"/>
              </a:rPr>
              <a:t>Plan Obrony Cywilnej ????????</a:t>
            </a:r>
          </a:p>
        </p:txBody>
      </p:sp>
      <p:sp>
        <p:nvSpPr>
          <p:cNvPr id="16" name="Zwój: poziomy 15">
            <a:extLst>
              <a:ext uri="{FF2B5EF4-FFF2-40B4-BE49-F238E27FC236}">
                <a16:creationId xmlns:a16="http://schemas.microsoft.com/office/drawing/2014/main" id="{17619D88-70C7-A133-0300-4FE982E44E3C}"/>
              </a:ext>
            </a:extLst>
          </p:cNvPr>
          <p:cNvSpPr/>
          <p:nvPr/>
        </p:nvSpPr>
        <p:spPr>
          <a:xfrm>
            <a:off x="9833387" y="2702614"/>
            <a:ext cx="2291919" cy="2234212"/>
          </a:xfrm>
          <a:prstGeom prst="horizontalScroll">
            <a:avLst/>
          </a:prstGeom>
          <a:solidFill>
            <a:schemeClr val="accent3">
              <a:lumMod val="7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b="1" dirty="0">
                <a:latin typeface="Arial" panose="020B0604020202020204" pitchFamily="34" charset="0"/>
                <a:cs typeface="Arial" panose="020B0604020202020204" pitchFamily="34" charset="0"/>
              </a:rPr>
              <a:t>Muszą być spójne za sobą</a:t>
            </a:r>
          </a:p>
        </p:txBody>
      </p:sp>
    </p:spTree>
    <p:extLst>
      <p:ext uri="{BB962C8B-B14F-4D97-AF65-F5344CB8AC3E}">
        <p14:creationId xmlns:p14="http://schemas.microsoft.com/office/powerpoint/2010/main" val="374838080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18DF1C78-8322-2AD6-26D6-DF12670F45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 err="1"/>
              <a:t>KOMPETENcje</a:t>
            </a:r>
            <a:r>
              <a:rPr lang="pl-PL" dirty="0"/>
              <a:t>  SAMORZĄDU 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D12C98FE-BD77-9371-7F39-193C28640F9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612" y="1319715"/>
            <a:ext cx="4114800" cy="823912"/>
          </a:xfrm>
        </p:spPr>
        <p:txBody>
          <a:bodyPr/>
          <a:lstStyle/>
          <a:p>
            <a:r>
              <a:rPr lang="pl-PL" dirty="0"/>
              <a:t>GMINA</a:t>
            </a:r>
          </a:p>
        </p:txBody>
      </p:sp>
      <p:sp>
        <p:nvSpPr>
          <p:cNvPr id="4" name="Symbol zastępczy zawartości 3">
            <a:extLst>
              <a:ext uri="{FF2B5EF4-FFF2-40B4-BE49-F238E27FC236}">
                <a16:creationId xmlns:a16="http://schemas.microsoft.com/office/drawing/2014/main" id="{E108EA36-8303-3909-18E6-DB28DF4C30F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1860884"/>
            <a:ext cx="4114800" cy="3625516"/>
          </a:xfrm>
        </p:spPr>
        <p:txBody>
          <a:bodyPr>
            <a:normAutofit fontScale="25000" lnSpcReduction="20000"/>
          </a:bodyPr>
          <a:lstStyle/>
          <a:p>
            <a:r>
              <a:rPr lang="pl-PL" sz="56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do zadań własnych gminy należy z</a:t>
            </a:r>
            <a:r>
              <a:rPr lang="pl-PL" sz="56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aspokajanie zbiorowych potrzeb wspólnoty, w szczególności zadania własne obejmują sprawy</a:t>
            </a:r>
            <a:r>
              <a:rPr lang="pl-PL" sz="56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„</a:t>
            </a:r>
            <a:r>
              <a:rPr lang="pl-PL" sz="56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kultury, w tym bibliotek gminnych i innych instytucji kultury oraz ochrony zabytków i opieki nad zabytkami</a:t>
            </a:r>
          </a:p>
          <a:p>
            <a:endParaRPr lang="pl-PL" sz="1800" i="1" dirty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endParaRPr lang="pl-PL" sz="1800" i="1" dirty="0"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endParaRPr lang="pl-PL" sz="1800" i="1" dirty="0"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r>
              <a:rPr lang="pl-PL" sz="36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art. 7 ust. 1 pkt 9 ustawy o samorządzie gminnym </a:t>
            </a:r>
            <a:endParaRPr lang="pl-PL" sz="3600" i="1" dirty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endParaRPr lang="pl-PL" sz="1800" i="1" dirty="0"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endParaRPr lang="pl-PL" sz="1800" i="1" dirty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endParaRPr lang="pl-PL" sz="1800" i="1" dirty="0"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endParaRPr lang="pl-PL" dirty="0"/>
          </a:p>
        </p:txBody>
      </p:sp>
      <p:sp>
        <p:nvSpPr>
          <p:cNvPr id="5" name="Symbol zastępczy tekstu 4">
            <a:extLst>
              <a:ext uri="{FF2B5EF4-FFF2-40B4-BE49-F238E27FC236}">
                <a16:creationId xmlns:a16="http://schemas.microsoft.com/office/drawing/2014/main" id="{7FAB8BA7-E32D-1215-9D80-D012E41A509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7575884" y="1245687"/>
            <a:ext cx="2201779" cy="823912"/>
          </a:xfrm>
        </p:spPr>
        <p:txBody>
          <a:bodyPr/>
          <a:lstStyle/>
          <a:p>
            <a:r>
              <a:rPr lang="pl-PL" dirty="0"/>
              <a:t>POWIAT</a:t>
            </a:r>
          </a:p>
        </p:txBody>
      </p:sp>
      <p:sp>
        <p:nvSpPr>
          <p:cNvPr id="6" name="Symbol zastępczy zawartości 5">
            <a:extLst>
              <a:ext uri="{FF2B5EF4-FFF2-40B4-BE49-F238E27FC236}">
                <a16:creationId xmlns:a16="http://schemas.microsoft.com/office/drawing/2014/main" id="{86374B64-ED57-52DE-673E-F501FA55403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874042" y="1772653"/>
            <a:ext cx="4836694" cy="3713747"/>
          </a:xfrm>
        </p:spPr>
        <p:txBody>
          <a:bodyPr>
            <a:normAutofit fontScale="25000" lnSpcReduction="20000"/>
          </a:bodyPr>
          <a:lstStyle/>
          <a:p>
            <a:r>
              <a:rPr lang="pl-PL" sz="5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powiat wykonuje zadania o charakterze ponadgminnym, w tym m.in. w zakresie </a:t>
            </a:r>
            <a:r>
              <a:rPr lang="pl-PL" sz="56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„kultury oraz ochrony zabytków i opieki nad zabytkami”.</a:t>
            </a:r>
          </a:p>
          <a:p>
            <a:endParaRPr lang="pl-PL" sz="29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pl-PL" dirty="0"/>
          </a:p>
          <a:p>
            <a:pPr marL="0" indent="0">
              <a:buNone/>
            </a:pPr>
            <a:endParaRPr lang="pl-PL" dirty="0"/>
          </a:p>
          <a:p>
            <a:pPr marL="0" indent="0">
              <a:buNone/>
            </a:pPr>
            <a:endParaRPr lang="pl-PL" dirty="0"/>
          </a:p>
          <a:p>
            <a:pPr marL="0" indent="0">
              <a:buNone/>
            </a:pPr>
            <a:endParaRPr lang="pl-PL" dirty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marL="0" indent="0">
              <a:buNone/>
            </a:pPr>
            <a:r>
              <a:rPr lang="pl-PL" sz="4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art. 4 ust. 1 pkt 7 ustawy o samorządzie powiatowym</a:t>
            </a:r>
            <a:endParaRPr lang="pl-PL" sz="3600" dirty="0"/>
          </a:p>
          <a:p>
            <a:pPr marL="0" indent="0">
              <a:buNone/>
            </a:pPr>
            <a:endParaRPr lang="pl-PL" dirty="0"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marL="0" indent="0">
              <a:buNone/>
            </a:pPr>
            <a:endParaRPr lang="pl-PL" dirty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marL="0" indent="0">
              <a:buNone/>
            </a:pPr>
            <a:endParaRPr lang="pl-PL" dirty="0">
              <a:latin typeface="Times New Roman" panose="02020603050405020304" pitchFamily="18" charset="0"/>
              <a:ea typeface="Calibri" panose="020F0502020204030204" pitchFamily="34" charset="0"/>
            </a:endParaRPr>
          </a:p>
        </p:txBody>
      </p:sp>
      <p:sp>
        <p:nvSpPr>
          <p:cNvPr id="9" name="Symbol zastępczy numeru slajdu 8">
            <a:extLst>
              <a:ext uri="{FF2B5EF4-FFF2-40B4-BE49-F238E27FC236}">
                <a16:creationId xmlns:a16="http://schemas.microsoft.com/office/drawing/2014/main" id="{520E0CFF-0FA6-5EC5-10E3-A5DA64E9A1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B5CEABB6-07DC-46E8-9B57-56EC44A396E5}" type="slidenum">
              <a:rPr lang="pl-PL" noProof="0" smtClean="0"/>
              <a:t>6</a:t>
            </a:fld>
            <a:endParaRPr lang="pl-PL" noProof="0" dirty="0"/>
          </a:p>
        </p:txBody>
      </p:sp>
    </p:spTree>
    <p:extLst>
      <p:ext uri="{BB962C8B-B14F-4D97-AF65-F5344CB8AC3E}">
        <p14:creationId xmlns:p14="http://schemas.microsoft.com/office/powerpoint/2010/main" val="179308245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AF7600DE-7D47-4B68-E40D-673C30C85C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Komplet dokumentów Planistycznych Samorządu </a:t>
            </a:r>
          </a:p>
        </p:txBody>
      </p:sp>
      <p:sp>
        <p:nvSpPr>
          <p:cNvPr id="3" name="Symbol zastępczy daty 2">
            <a:extLst>
              <a:ext uri="{FF2B5EF4-FFF2-40B4-BE49-F238E27FC236}">
                <a16:creationId xmlns:a16="http://schemas.microsoft.com/office/drawing/2014/main" id="{B56CC2F2-2584-5BA9-765E-B012B0E659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r>
              <a:rPr lang="pl-PL" noProof="0"/>
              <a:t>01-07-20XX</a:t>
            </a:r>
          </a:p>
        </p:txBody>
      </p:sp>
      <p:sp>
        <p:nvSpPr>
          <p:cNvPr id="4" name="Symbol zastępczy numeru slajdu 3">
            <a:extLst>
              <a:ext uri="{FF2B5EF4-FFF2-40B4-BE49-F238E27FC236}">
                <a16:creationId xmlns:a16="http://schemas.microsoft.com/office/drawing/2014/main" id="{2FF83723-8740-67A5-6B67-67C3A85248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B5CEABB6-07DC-46E8-9B57-56EC44A396E5}" type="slidenum">
              <a:rPr lang="pl-PL" noProof="0" smtClean="0"/>
              <a:pPr rtl="0"/>
              <a:t>7</a:t>
            </a:fld>
            <a:endParaRPr lang="pl-PL" noProof="0"/>
          </a:p>
        </p:txBody>
      </p:sp>
      <p:sp>
        <p:nvSpPr>
          <p:cNvPr id="5" name="Symbol zastępczy tekstu 4">
            <a:extLst>
              <a:ext uri="{FF2B5EF4-FFF2-40B4-BE49-F238E27FC236}">
                <a16:creationId xmlns:a16="http://schemas.microsoft.com/office/drawing/2014/main" id="{56D972C7-6D47-1A8F-7528-DC6D4F98FC6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78042" y="2282238"/>
            <a:ext cx="5101620" cy="1146762"/>
          </a:xfrm>
        </p:spPr>
        <p:txBody>
          <a:bodyPr>
            <a:normAutofit/>
          </a:bodyPr>
          <a:lstStyle/>
          <a:p>
            <a:r>
              <a:rPr lang="pl-PL" dirty="0">
                <a:latin typeface="Arial" panose="020B0604020202020204" pitchFamily="34" charset="0"/>
                <a:cs typeface="Arial" panose="020B0604020202020204" pitchFamily="34" charset="0"/>
              </a:rPr>
              <a:t>Gminny Plan Ochrony Zabytków na wypadek sytuacji kryzysowej i konfliktu zbrojnego</a:t>
            </a:r>
          </a:p>
          <a:p>
            <a:r>
              <a:rPr lang="pl-PL" dirty="0">
                <a:latin typeface="Arial" panose="020B0604020202020204" pitchFamily="34" charset="0"/>
                <a:cs typeface="Arial" panose="020B0604020202020204" pitchFamily="34" charset="0"/>
              </a:rPr>
              <a:t>Gminny Plan Zarządzania Kryzysowego </a:t>
            </a:r>
          </a:p>
          <a:p>
            <a:r>
              <a:rPr lang="pl-PL" dirty="0">
                <a:latin typeface="Arial" panose="020B0604020202020204" pitchFamily="34" charset="0"/>
                <a:cs typeface="Arial" panose="020B0604020202020204" pitchFamily="34" charset="0"/>
              </a:rPr>
              <a:t>Miejscowy Plan Zagospodarowania Przestrzennego</a:t>
            </a:r>
          </a:p>
          <a:p>
            <a:endParaRPr lang="pl-PL" dirty="0"/>
          </a:p>
        </p:txBody>
      </p:sp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AF786BA4-99ED-264A-CB50-74F1D78EB5F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dirty="0"/>
              <a:t>Gmina</a:t>
            </a:r>
          </a:p>
        </p:txBody>
      </p:sp>
      <p:sp>
        <p:nvSpPr>
          <p:cNvPr id="9" name="Symbol zastępczy tekstu 8">
            <a:extLst>
              <a:ext uri="{FF2B5EF4-FFF2-40B4-BE49-F238E27FC236}">
                <a16:creationId xmlns:a16="http://schemas.microsoft.com/office/drawing/2014/main" id="{1901E0E0-2209-150A-6576-948E580630B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311402" y="2280435"/>
            <a:ext cx="5101619" cy="1321018"/>
          </a:xfrm>
        </p:spPr>
        <p:txBody>
          <a:bodyPr>
            <a:normAutofit/>
          </a:bodyPr>
          <a:lstStyle/>
          <a:p>
            <a:r>
              <a:rPr lang="pl-PL" dirty="0">
                <a:latin typeface="Arial" panose="020B0604020202020204" pitchFamily="34" charset="0"/>
                <a:cs typeface="Arial" panose="020B0604020202020204" pitchFamily="34" charset="0"/>
              </a:rPr>
              <a:t>Powiatowy Plan Ochrony Zabytków na wypadek sytuacji kryzysowej i konfliktu zbrojnego</a:t>
            </a:r>
          </a:p>
          <a:p>
            <a:r>
              <a:rPr lang="pl-PL" dirty="0">
                <a:latin typeface="Arial" panose="020B0604020202020204" pitchFamily="34" charset="0"/>
                <a:cs typeface="Arial" panose="020B0604020202020204" pitchFamily="34" charset="0"/>
              </a:rPr>
              <a:t>Powiatowy  Plan Zarządzania Kryzysowego </a:t>
            </a:r>
          </a:p>
          <a:p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7EE6C939-787B-D332-8BE2-64D5D4A8F14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pl-PL" dirty="0"/>
              <a:t>Powiat </a:t>
            </a:r>
          </a:p>
        </p:txBody>
      </p:sp>
      <p:sp>
        <p:nvSpPr>
          <p:cNvPr id="13" name="Symbol zastępczy stopki 12">
            <a:extLst>
              <a:ext uri="{FF2B5EF4-FFF2-40B4-BE49-F238E27FC236}">
                <a16:creationId xmlns:a16="http://schemas.microsoft.com/office/drawing/2014/main" id="{F5ED36D7-5C9F-C340-E91B-8167AB1C18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r>
              <a:rPr lang="pl-PL" noProof="0"/>
              <a:t>Tytuł prezentacji</a:t>
            </a:r>
          </a:p>
        </p:txBody>
      </p:sp>
    </p:spTree>
    <p:extLst>
      <p:ext uri="{BB962C8B-B14F-4D97-AF65-F5344CB8AC3E}">
        <p14:creationId xmlns:p14="http://schemas.microsoft.com/office/powerpoint/2010/main" val="284878430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AB1CD56E-0A62-91E2-B068-A47F0004B5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21171" y="136525"/>
            <a:ext cx="8282564" cy="1325563"/>
          </a:xfrm>
        </p:spPr>
        <p:txBody>
          <a:bodyPr>
            <a:normAutofit/>
          </a:bodyPr>
          <a:lstStyle/>
          <a:p>
            <a:r>
              <a:rPr lang="pl-PL" sz="3200" dirty="0">
                <a:latin typeface="Arial" panose="020B0604020202020204" pitchFamily="34" charset="0"/>
                <a:cs typeface="Arial" panose="020B0604020202020204" pitchFamily="34" charset="0"/>
              </a:rPr>
              <a:t>Plany ochrony ZABYTKÓW</a:t>
            </a:r>
          </a:p>
        </p:txBody>
      </p:sp>
      <p:sp>
        <p:nvSpPr>
          <p:cNvPr id="5" name="Symbol zastępczy numeru slajdu 4">
            <a:extLst>
              <a:ext uri="{FF2B5EF4-FFF2-40B4-BE49-F238E27FC236}">
                <a16:creationId xmlns:a16="http://schemas.microsoft.com/office/drawing/2014/main" id="{75F2A9D1-59B8-5035-5356-49119AF770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B5CEABB6-07DC-46E8-9B57-56EC44A396E5}" type="slidenum">
              <a:rPr lang="pl-PL" noProof="0" smtClean="0"/>
              <a:t>8</a:t>
            </a:fld>
            <a:endParaRPr lang="pl-PL" noProof="0"/>
          </a:p>
        </p:txBody>
      </p:sp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386A82F7-F7ED-4EC0-C86C-E9151EF9C20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321170" y="914400"/>
            <a:ext cx="8781689" cy="1211180"/>
          </a:xfrm>
        </p:spPr>
        <p:txBody>
          <a:bodyPr>
            <a:normAutofit/>
          </a:bodyPr>
          <a:lstStyle/>
          <a:p>
            <a:pPr algn="ctr"/>
            <a:r>
              <a:rPr lang="pl-PL" b="1" i="0" dirty="0">
                <a:solidFill>
                  <a:srgbClr val="333333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ZAŁĄCZNIK </a:t>
            </a:r>
            <a:r>
              <a:rPr lang="pl-PL" i="0" dirty="0">
                <a:solidFill>
                  <a:srgbClr val="333333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(do rozporządzenia)</a:t>
            </a:r>
          </a:p>
          <a:p>
            <a:pPr algn="ctr"/>
            <a:r>
              <a:rPr lang="pl-PL" b="1" i="0" dirty="0">
                <a:solidFill>
                  <a:srgbClr val="333333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INSTRUKCJA PRZYGOTOWANIA I REALIZACJI PLANÓW OCHRONY ZABYTKÓW NA WYPADEK KONFLIKTU ZBROJNEGO I SYTUACJI KRYZYSOWYCH</a:t>
            </a:r>
          </a:p>
        </p:txBody>
      </p:sp>
      <p:sp>
        <p:nvSpPr>
          <p:cNvPr id="7" name="Symbol zastępczy tekstu 5">
            <a:extLst>
              <a:ext uri="{FF2B5EF4-FFF2-40B4-BE49-F238E27FC236}">
                <a16:creationId xmlns:a16="http://schemas.microsoft.com/office/drawing/2014/main" id="{AE395949-E369-6F50-3AB6-DA89B40A968F}"/>
              </a:ext>
            </a:extLst>
          </p:cNvPr>
          <p:cNvSpPr txBox="1">
            <a:spLocks/>
          </p:cNvSpPr>
          <p:nvPr/>
        </p:nvSpPr>
        <p:spPr>
          <a:xfrm>
            <a:off x="5325979" y="1989221"/>
            <a:ext cx="6776879" cy="473225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pl-PL" sz="1200" dirty="0"/>
              <a:t>Gminny i powiatowy  plan ochrony zabytków na wypadek konfliktu zbrojnego i sytuacji kryzysowych obejmuje:</a:t>
            </a:r>
          </a:p>
          <a:p>
            <a:pPr>
              <a:lnSpc>
                <a:spcPct val="100000"/>
              </a:lnSpc>
            </a:pPr>
            <a:r>
              <a:rPr lang="pl-PL" sz="1200" dirty="0"/>
              <a:t>1) charakterystykę zasobów i rozmieszczenia zabytków oraz stopnia ich spodziewanego zagrożenia,</a:t>
            </a:r>
          </a:p>
          <a:p>
            <a:pPr>
              <a:lnSpc>
                <a:spcPct val="100000"/>
              </a:lnSpc>
            </a:pPr>
            <a:r>
              <a:rPr lang="pl-PL" sz="1200" dirty="0"/>
              <a:t>2) wykaz zabytków nieruchomych, zawierający ważniejsze elementy podlegające zabezpieczeniu i sposoby zabezpieczeń oraz dane dotyczące realizacji prac, </a:t>
            </a:r>
          </a:p>
          <a:p>
            <a:pPr>
              <a:lnSpc>
                <a:spcPct val="100000"/>
              </a:lnSpc>
            </a:pPr>
            <a:r>
              <a:rPr lang="pl-PL" sz="1200" dirty="0"/>
              <a:t>3) wykazy jednostek organizacyjnych chroniących zabytki ruchome na miejscu oraz jednostek, które przewidują rozśrodkowanie lub ewakuację zabytków ruchomych,</a:t>
            </a:r>
          </a:p>
          <a:p>
            <a:pPr>
              <a:lnSpc>
                <a:spcPct val="100000"/>
              </a:lnSpc>
            </a:pPr>
            <a:r>
              <a:rPr lang="pl-PL" sz="1200" dirty="0"/>
              <a:t>4) dane dotyczące rodzajów i liczby zabytków ruchomych podlegających rozśrodkowaniu i ewakuacji, trasy ich przewozu i miejsca ukrycia, sumarycznego ciężaru i objętości, nakładów pracy podczas pakowania, przejazdu i ukrycia oraz ładowności środków transportu, </a:t>
            </a:r>
          </a:p>
          <a:p>
            <a:pPr>
              <a:lnSpc>
                <a:spcPct val="100000"/>
              </a:lnSpc>
            </a:pPr>
            <a:r>
              <a:rPr lang="pl-PL" sz="1200" dirty="0"/>
              <a:t>5) sposób współdziałania, powiadamiania i łączności,</a:t>
            </a:r>
          </a:p>
          <a:p>
            <a:pPr>
              <a:lnSpc>
                <a:spcPct val="100000"/>
              </a:lnSpc>
            </a:pPr>
            <a:r>
              <a:rPr lang="pl-PL" sz="1200" dirty="0"/>
              <a:t>5) sposoby informowania o stratach według wzoru formularza zgłoszenia strat w zabytkach, </a:t>
            </a:r>
          </a:p>
          <a:p>
            <a:pPr>
              <a:lnSpc>
                <a:spcPct val="100000"/>
              </a:lnSpc>
            </a:pPr>
            <a:r>
              <a:rPr lang="pl-PL" sz="1200" dirty="0"/>
              <a:t>6) zestawienie prac dokumentacyjnych i konserwatorsko-zabezpieczających w razie wystąpienia strat i szkód w zabytkach,</a:t>
            </a:r>
          </a:p>
          <a:p>
            <a:pPr>
              <a:lnSpc>
                <a:spcPct val="100000"/>
              </a:lnSpc>
            </a:pPr>
            <a:r>
              <a:rPr lang="pl-PL" sz="1200" dirty="0"/>
              <a:t>7) wykaz z adresami jednostek, instytucji, organizacji i rzeczoznawców, przewidzianych do udzielenia pomocy zabytkom w razie zagrożenia;</a:t>
            </a:r>
          </a:p>
          <a:p>
            <a:pPr marL="342900" indent="-342900">
              <a:buFont typeface="+mj-lt"/>
              <a:buAutoNum type="arabicPeriod"/>
            </a:pPr>
            <a:endParaRPr lang="pl-PL" b="0" i="0" dirty="0">
              <a:solidFill>
                <a:srgbClr val="333333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900944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 rtlCol="0">
            <a:normAutofit/>
          </a:bodyPr>
          <a:lstStyle/>
          <a:p>
            <a:pPr rtl="0"/>
            <a:r>
              <a:rPr lang="pl-PL" dirty="0">
                <a:solidFill>
                  <a:schemeClr val="tx2">
                    <a:lumMod val="90000"/>
                    <a:lumOff val="10000"/>
                  </a:schemeClr>
                </a:solidFill>
              </a:rPr>
              <a:t>PROBLEM</a:t>
            </a:r>
          </a:p>
        </p:txBody>
      </p:sp>
      <p:sp>
        <p:nvSpPr>
          <p:cNvPr id="4" name="Tekst — symbol zastępczy 3">
            <a:extLst>
              <a:ext uri="{FF2B5EF4-FFF2-40B4-BE49-F238E27FC236}">
                <a16:creationId xmlns:a16="http://schemas.microsoft.com/office/drawing/2014/main" id="{615C66C5-CF46-4BB3-82CB-5E5DFB9B549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41248" y="1692431"/>
            <a:ext cx="3657600" cy="365760"/>
          </a:xfrm>
        </p:spPr>
        <p:txBody>
          <a:bodyPr rtlCol="0">
            <a:noAutofit/>
          </a:bodyPr>
          <a:lstStyle/>
          <a:p>
            <a:pPr rtl="0"/>
            <a:r>
              <a:rPr lang="pl-PL" dirty="0">
                <a:solidFill>
                  <a:schemeClr val="tx2">
                    <a:lumMod val="90000"/>
                    <a:lumOff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WIEDZA I UMIEJĘTNOŚCI</a:t>
            </a:r>
          </a:p>
        </p:txBody>
      </p:sp>
      <p:sp>
        <p:nvSpPr>
          <p:cNvPr id="3" name="Zawartość — symbol zastępczy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69312" y="2038529"/>
            <a:ext cx="3657600" cy="1188720"/>
          </a:xfrm>
        </p:spPr>
        <p:txBody>
          <a:bodyPr vert="horz" lIns="91440" tIns="45720" rIns="91440" bIns="45720" rtlCol="0" anchor="t">
            <a:normAutofit/>
          </a:bodyPr>
          <a:lstStyle/>
          <a:p>
            <a:pPr rtl="0"/>
            <a:r>
              <a:rPr lang="pl-PL" sz="1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trudności z pozyskaniem kompleksowej wiedzy i umiejętności niezbędnych do wykonywania obowiązków spoczywających na pracownikach odpowiedzialnych za ochronę</a:t>
            </a:r>
            <a:endParaRPr lang="pl-PL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Tekst — symbol zastępczy 16">
            <a:extLst>
              <a:ext uri="{FF2B5EF4-FFF2-40B4-BE49-F238E27FC236}">
                <a16:creationId xmlns:a16="http://schemas.microsoft.com/office/drawing/2014/main" id="{42B0A734-B5BB-42C2-946F-EC7ABE90A2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49264" y="3418669"/>
            <a:ext cx="3657600" cy="365760"/>
          </a:xfrm>
        </p:spPr>
        <p:txBody>
          <a:bodyPr rtlCol="0">
            <a:noAutofit/>
          </a:bodyPr>
          <a:lstStyle/>
          <a:p>
            <a:pPr rtl="0"/>
            <a:r>
              <a:rPr lang="pl-PL" dirty="0">
                <a:solidFill>
                  <a:schemeClr val="tx2">
                    <a:lumMod val="90000"/>
                    <a:lumOff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REALIZACJA DZIAŁAŃ</a:t>
            </a:r>
          </a:p>
        </p:txBody>
      </p:sp>
      <p:sp>
        <p:nvSpPr>
          <p:cNvPr id="16" name="Tekst — symbol zastępczy 15">
            <a:extLst>
              <a:ext uri="{FF2B5EF4-FFF2-40B4-BE49-F238E27FC236}">
                <a16:creationId xmlns:a16="http://schemas.microsoft.com/office/drawing/2014/main" id="{6833B00A-55B6-4D4D-AE3C-CFF37D65FA5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49264" y="3780417"/>
            <a:ext cx="3657600" cy="1188720"/>
          </a:xfrm>
        </p:spPr>
        <p:txBody>
          <a:bodyPr rtlCol="0">
            <a:normAutofit fontScale="25000" lnSpcReduction="20000"/>
          </a:bodyPr>
          <a:lstStyle/>
          <a:p>
            <a:pPr rtl="0"/>
            <a:r>
              <a:rPr lang="pl-PL" sz="4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brak świadomości wieloaspektowości ochrony i opieki nad zabytkami oraz problemów </a:t>
            </a:r>
            <a:r>
              <a:rPr lang="pl-PL" sz="4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4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 wyzwań stających przed innymi podmiotami w zakresie ochrony dóbr kultury </a:t>
            </a:r>
            <a:r>
              <a:rPr lang="pl-PL" sz="5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br>
              <a:rPr lang="pl-PL" sz="1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pl-PL" dirty="0"/>
          </a:p>
        </p:txBody>
      </p:sp>
      <p:sp>
        <p:nvSpPr>
          <p:cNvPr id="43" name="Tekst — symbol zastępczy 42">
            <a:extLst>
              <a:ext uri="{FF2B5EF4-FFF2-40B4-BE49-F238E27FC236}">
                <a16:creationId xmlns:a16="http://schemas.microsoft.com/office/drawing/2014/main" id="{543672B4-28D9-4792-A8C2-BB242D3770E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69312" y="5123140"/>
            <a:ext cx="3657600" cy="365760"/>
          </a:xfrm>
        </p:spPr>
        <p:txBody>
          <a:bodyPr rtlCol="0">
            <a:noAutofit/>
          </a:bodyPr>
          <a:lstStyle/>
          <a:p>
            <a:pPr rtl="0"/>
            <a:r>
              <a:rPr lang="pl-PL" dirty="0">
                <a:solidFill>
                  <a:schemeClr val="tx2">
                    <a:lumMod val="90000"/>
                    <a:lumOff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FINANSE</a:t>
            </a:r>
          </a:p>
        </p:txBody>
      </p:sp>
      <p:sp>
        <p:nvSpPr>
          <p:cNvPr id="54" name="Tekst — symbol zastępczy 53">
            <a:extLst>
              <a:ext uri="{FF2B5EF4-FFF2-40B4-BE49-F238E27FC236}">
                <a16:creationId xmlns:a16="http://schemas.microsoft.com/office/drawing/2014/main" id="{06DACBCE-9D57-4573-95D4-37705F53F35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69312" y="5484132"/>
            <a:ext cx="3657600" cy="822960"/>
          </a:xfrm>
        </p:spPr>
        <p:txBody>
          <a:bodyPr rtlCol="0">
            <a:normAutofit/>
          </a:bodyPr>
          <a:lstStyle/>
          <a:p>
            <a:pPr rtl="0"/>
            <a:r>
              <a:rPr lang="pl-PL" sz="1200" dirty="0">
                <a:latin typeface="Arial" panose="020B0604020202020204" pitchFamily="34" charset="0"/>
                <a:cs typeface="Arial" panose="020B0604020202020204" pitchFamily="34" charset="0"/>
              </a:rPr>
              <a:t>brak środków na opracowanie kompletu dokumentów przez specjalistów ds. ochrony</a:t>
            </a:r>
          </a:p>
        </p:txBody>
      </p:sp>
      <p:sp>
        <p:nvSpPr>
          <p:cNvPr id="19" name="Tekst — symbol zastępczy 18">
            <a:extLst>
              <a:ext uri="{FF2B5EF4-FFF2-40B4-BE49-F238E27FC236}">
                <a16:creationId xmlns:a16="http://schemas.microsoft.com/office/drawing/2014/main" id="{4B8BE8D6-18EB-4262-B841-22EEAC0B54F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940020" y="1688419"/>
            <a:ext cx="3657600" cy="365760"/>
          </a:xfrm>
        </p:spPr>
        <p:txBody>
          <a:bodyPr rtlCol="0">
            <a:noAutofit/>
          </a:bodyPr>
          <a:lstStyle/>
          <a:p>
            <a:pPr rtl="0"/>
            <a:r>
              <a:rPr lang="pl-PL" dirty="0">
                <a:solidFill>
                  <a:schemeClr val="tx2">
                    <a:lumMod val="90000"/>
                    <a:lumOff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WSPARCIE MERYTORYCZNE</a:t>
            </a:r>
          </a:p>
        </p:txBody>
      </p:sp>
      <p:sp>
        <p:nvSpPr>
          <p:cNvPr id="18" name="Tekst — symbol zastępczy 17">
            <a:extLst>
              <a:ext uri="{FF2B5EF4-FFF2-40B4-BE49-F238E27FC236}">
                <a16:creationId xmlns:a16="http://schemas.microsoft.com/office/drawing/2014/main" id="{C9A7EEBF-BEE2-4555-B5EC-E6F42DCABC4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940019" y="2097489"/>
            <a:ext cx="4114800" cy="1188720"/>
          </a:xfrm>
        </p:spPr>
        <p:txBody>
          <a:bodyPr rtlCol="0">
            <a:noAutofit/>
          </a:bodyPr>
          <a:lstStyle/>
          <a:p>
            <a:pPr rtl="0"/>
            <a:r>
              <a:rPr lang="pl-PL" sz="1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ograniczony dostęp do materiałów, informacji i wsparcia przy sporządzeniu niezbędnej dokumentacji w zakresie bezpieczeństwa obiektów zabytkowych i instytucji gromadzenia dóbr kultury</a:t>
            </a:r>
            <a:endParaRPr lang="pl-PL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kst — symbol zastępczy 20">
            <a:extLst>
              <a:ext uri="{FF2B5EF4-FFF2-40B4-BE49-F238E27FC236}">
                <a16:creationId xmlns:a16="http://schemas.microsoft.com/office/drawing/2014/main" id="{09DC85FC-A5F4-4451-8D72-37B64A3F5EA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948036" y="3414657"/>
            <a:ext cx="3657600" cy="365760"/>
          </a:xfrm>
        </p:spPr>
        <p:txBody>
          <a:bodyPr rtlCol="0">
            <a:noAutofit/>
          </a:bodyPr>
          <a:lstStyle/>
          <a:p>
            <a:pPr rtl="0"/>
            <a:r>
              <a:rPr lang="pl-PL" dirty="0">
                <a:solidFill>
                  <a:schemeClr val="tx2">
                    <a:lumMod val="90000"/>
                    <a:lumOff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UŻYTECZNOŚĆ</a:t>
            </a:r>
          </a:p>
        </p:txBody>
      </p:sp>
      <p:sp>
        <p:nvSpPr>
          <p:cNvPr id="82" name="Tekst — symbol zastępczy 81">
            <a:extLst>
              <a:ext uri="{FF2B5EF4-FFF2-40B4-BE49-F238E27FC236}">
                <a16:creationId xmlns:a16="http://schemas.microsoft.com/office/drawing/2014/main" id="{D9EC4812-61EE-48AF-8719-45C60242611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957132" y="5113220"/>
            <a:ext cx="3685665" cy="973170"/>
          </a:xfrm>
        </p:spPr>
        <p:txBody>
          <a:bodyPr rtlCol="0">
            <a:noAutofit/>
          </a:bodyPr>
          <a:lstStyle/>
          <a:p>
            <a:pPr rtl="0"/>
            <a:r>
              <a:rPr lang="pl-PL" sz="1200" dirty="0">
                <a:latin typeface="Arial" panose="020B0604020202020204" pitchFamily="34" charset="0"/>
                <a:cs typeface="Arial" panose="020B0604020202020204" pitchFamily="34" charset="0"/>
              </a:rPr>
              <a:t>brak świadomości konieczności współpracy pomiędzy instytucjami, urzędami, podmiotami </a:t>
            </a:r>
          </a:p>
        </p:txBody>
      </p:sp>
      <p:sp>
        <p:nvSpPr>
          <p:cNvPr id="148" name="Numer slajdu — symbol zastępczy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pl-PL" smtClean="0"/>
              <a:pPr rtl="0"/>
              <a:t>9</a:t>
            </a:fld>
            <a:endParaRPr lang="pl-PL"/>
          </a:p>
        </p:txBody>
      </p:sp>
      <p:sp>
        <p:nvSpPr>
          <p:cNvPr id="5" name="Tekst — symbol zastępczy 20">
            <a:extLst>
              <a:ext uri="{FF2B5EF4-FFF2-40B4-BE49-F238E27FC236}">
                <a16:creationId xmlns:a16="http://schemas.microsoft.com/office/drawing/2014/main" id="{2EC2B947-35C9-7920-55F0-1BC9375F50E8}"/>
              </a:ext>
            </a:extLst>
          </p:cNvPr>
          <p:cNvSpPr txBox="1">
            <a:spLocks/>
          </p:cNvSpPr>
          <p:nvPr/>
        </p:nvSpPr>
        <p:spPr>
          <a:xfrm>
            <a:off x="4968084" y="4683786"/>
            <a:ext cx="3657600" cy="36512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dirty="0">
                <a:solidFill>
                  <a:schemeClr val="tx2">
                    <a:lumMod val="90000"/>
                    <a:lumOff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INTERESARIUSZE</a:t>
            </a:r>
          </a:p>
        </p:txBody>
      </p:sp>
      <p:sp>
        <p:nvSpPr>
          <p:cNvPr id="6" name="Tekst — symbol zastępczy 81">
            <a:extLst>
              <a:ext uri="{FF2B5EF4-FFF2-40B4-BE49-F238E27FC236}">
                <a16:creationId xmlns:a16="http://schemas.microsoft.com/office/drawing/2014/main" id="{0C470D1A-8041-9DB9-0E68-5F4DCEC92048}"/>
              </a:ext>
            </a:extLst>
          </p:cNvPr>
          <p:cNvSpPr txBox="1">
            <a:spLocks/>
          </p:cNvSpPr>
          <p:nvPr/>
        </p:nvSpPr>
        <p:spPr>
          <a:xfrm>
            <a:off x="4985197" y="3780417"/>
            <a:ext cx="3657600" cy="511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sz="1200" dirty="0">
                <a:latin typeface="Arial" panose="020B0604020202020204" pitchFamily="34" charset="0"/>
                <a:cs typeface="Arial" panose="020B0604020202020204" pitchFamily="34" charset="0"/>
              </a:rPr>
              <a:t>brak możliwości wymiany doświadczeń</a:t>
            </a:r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theme/theme1.xml><?xml version="1.0" encoding="utf-8"?>
<a:theme xmlns:a="http://schemas.openxmlformats.org/drawingml/2006/main" name="Motyw pakietu Offic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_59945446_TF16411248_Win32" id="{36301957-82A1-4407-A588-587E70B2162C}" vid="{4D7B1221-B2C7-4F58-8084-ED3ED382BDCD}"/>
    </a:ext>
  </a:extLst>
</a:theme>
</file>

<file path=ppt/theme/theme2.xml><?xml version="1.0" encoding="utf-8"?>
<a:theme xmlns:a="http://schemas.openxmlformats.org/drawingml/2006/main" name="Motyw pakietu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Motyw pakietu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Props1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F7069D1F-6C1F-4FA3-8CCB-EA801E558BEC}">
  <ds:schemaRefs>
    <ds:schemaRef ds:uri="http://purl.org/dc/dcmitype/"/>
    <ds:schemaRef ds:uri="71af3243-3dd4-4a8d-8c0d-dd76da1f02a5"/>
    <ds:schemaRef ds:uri="http://purl.org/dc/elements/1.1/"/>
    <ds:schemaRef ds:uri="http://schemas.openxmlformats.org/package/2006/metadata/core-properties"/>
    <ds:schemaRef ds:uri="http://purl.org/dc/terms/"/>
    <ds:schemaRef ds:uri="http://schemas.microsoft.com/office/infopath/2007/PartnerControls"/>
    <ds:schemaRef ds:uri="230e9df3-be65-4c73-a93b-d1236ebd677e"/>
    <ds:schemaRef ds:uri="http://schemas.microsoft.com/office/2006/metadata/properties"/>
    <ds:schemaRef ds:uri="http://schemas.microsoft.com/office/2006/documentManagement/types"/>
    <ds:schemaRef ds:uri="16c05727-aa75-4e4a-9b5f-8a80a1165891"/>
    <ds:schemaRef ds:uri="http://schemas.microsoft.com/sharepoint/v3"/>
    <ds:schemaRef ds:uri="http://www.w3.org/XML/1998/namespace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{49A32766-7C44-401E-BA55-AB1860CA96A7}tf16411248_win32</Template>
  <TotalTime>14</TotalTime>
  <Words>1134</Words>
  <Application>Microsoft Office PowerPoint</Application>
  <PresentationFormat>Panoramiczny</PresentationFormat>
  <Paragraphs>181</Paragraphs>
  <Slides>16</Slides>
  <Notes>10</Notes>
  <HiddenSlides>0</HiddenSlides>
  <MMClips>1</MMClips>
  <ScaleCrop>false</ScaleCrop>
  <HeadingPairs>
    <vt:vector size="6" baseType="variant">
      <vt:variant>
        <vt:lpstr>Używane czcionki</vt:lpstr>
      </vt:variant>
      <vt:variant>
        <vt:i4>6</vt:i4>
      </vt:variant>
      <vt:variant>
        <vt:lpstr>Motyw</vt:lpstr>
      </vt:variant>
      <vt:variant>
        <vt:i4>1</vt:i4>
      </vt:variant>
      <vt:variant>
        <vt:lpstr>Tytuły slajdów</vt:lpstr>
      </vt:variant>
      <vt:variant>
        <vt:i4>16</vt:i4>
      </vt:variant>
    </vt:vector>
  </HeadingPairs>
  <TitlesOfParts>
    <vt:vector size="23" baseType="lpstr">
      <vt:lpstr>Yu Mincho Light</vt:lpstr>
      <vt:lpstr>Arial</vt:lpstr>
      <vt:lpstr>Avenir Next LT Pro Light</vt:lpstr>
      <vt:lpstr>Calibri</vt:lpstr>
      <vt:lpstr>Posterama</vt:lpstr>
      <vt:lpstr>Times New Roman</vt:lpstr>
      <vt:lpstr>Motyw pakietu Office</vt:lpstr>
      <vt:lpstr>Ochrona dziedzictwa na poziomie  jednostki samorządu terytorialnego  – obowiązki i zasady współpracy</vt:lpstr>
      <vt:lpstr>Ochrona zabytków na wypadek kryzysu (1)</vt:lpstr>
      <vt:lpstr>Ochrona zabytków na wypadek kryzysu (2)</vt:lpstr>
      <vt:lpstr>Ochrona (także) zabytków</vt:lpstr>
      <vt:lpstr>Komplet dokumentów planistycznych </vt:lpstr>
      <vt:lpstr>KOMPETENcje  SAMORZĄDU </vt:lpstr>
      <vt:lpstr>Komplet dokumentów Planistycznych Samorządu </vt:lpstr>
      <vt:lpstr>Plany ochrony ZABYTKÓW</vt:lpstr>
      <vt:lpstr>PROBLEM</vt:lpstr>
      <vt:lpstr>Trudności w przygotowaniu planów - wiedza</vt:lpstr>
      <vt:lpstr>WSPÓŁPRACA Kluczem do skutecznej ochrony</vt:lpstr>
      <vt:lpstr>ROZWIĄZANIE - MODA na BEZPIECZEŃSTWO  </vt:lpstr>
      <vt:lpstr>Strategia OCHRONY ZABYTKÓW IBD</vt:lpstr>
      <vt:lpstr>DOBRE PRAKTYKI – ZAKOPANE 2024</vt:lpstr>
      <vt:lpstr>PODSUMOWANIE</vt:lpstr>
      <vt:lpstr>Dziękuję za uwagę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Ochrona zabytków na wypadek sytuacji kryzysowej lub konfliktu zbrojnego</dc:title>
  <dc:creator>Katarzyna Góralczyk</dc:creator>
  <cp:lastModifiedBy>Katarzyna  Góralczyk</cp:lastModifiedBy>
  <cp:revision>14</cp:revision>
  <dcterms:created xsi:type="dcterms:W3CDTF">2022-09-13T03:49:13Z</dcterms:created>
  <dcterms:modified xsi:type="dcterms:W3CDTF">2024-12-01T19:32:20Z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