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7" r:id="rId40"/>
    <p:sldId id="294" r:id="rId4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4694" autoAdjust="0"/>
  </p:normalViewPr>
  <p:slideViewPr>
    <p:cSldViewPr snapToGrid="0" snapToObjects="1">
      <p:cViewPr varScale="1">
        <p:scale>
          <a:sx n="109" d="100"/>
          <a:sy n="109" d="100"/>
        </p:scale>
        <p:origin x="864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3F16C-0626-4B49-AAFC-E01CDE4C91B7}" type="datetimeFigureOut">
              <a:rPr lang="pl-PL" smtClean="0"/>
              <a:t>25.02.2025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E77EB-03F2-4742-AE7B-77570679A0E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1046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E77EB-03F2-4742-AE7B-77570679A0E3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227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01CAE-D0AC-47C6-A496-832C3129C0B6}" type="datetime4">
              <a:rPr lang="pl-PL" smtClean="0"/>
              <a:t>25 lutego 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</p:spPr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CFF05-D8AC-4CCF-BFF4-FAF4E954E7B4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8C802-4B29-4F94-BCB7-7F064C127CCB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95EA-3B84-4E4C-A563-136573CB54BB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AE665-6A09-4A47-9098-7C1B1ED441C4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A3B8E-8B7B-4C11-8DF6-A5D83AD1A9A1}" type="datetime4">
              <a:rPr lang="pl-PL" smtClean="0"/>
              <a:t>25 lutego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4FEB2-2418-4900-9C02-CB025F7111ED}" type="datetime4">
              <a:rPr lang="pl-PL" smtClean="0"/>
              <a:t>25 lutego 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A4B49-4B94-41D9-B73E-77E38C79605D}" type="datetime4">
              <a:rPr lang="pl-PL" smtClean="0"/>
              <a:t>25 lutego 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FABA3-A758-448A-8799-493BCE7E64DB}" type="datetime4">
              <a:rPr lang="pl-PL" smtClean="0"/>
              <a:t>25 lutego 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D891A-4F30-4643-AC96-150245F6BBCA}" type="datetime4">
              <a:rPr lang="pl-PL" smtClean="0"/>
              <a:t>25 lutego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D542-B89C-40FB-A2E4-6623DFF79F61}" type="datetime4">
              <a:rPr lang="pl-PL" smtClean="0"/>
              <a:t>25 lutego 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ABBC-A46F-47E1-BA36-3F1549C54552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Deklaracja dostępności 2.0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342900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34290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34290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indent="-34290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3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86100" indent="-34290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marL="0" lvl="0" indent="0">
              <a:buNone/>
            </a:pPr>
            <a:r>
              <a:rPr lang="pl-PL" noProof="0" dirty="0"/>
              <a:t>Deklaracja dostępności 2.0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marL="0" lvl="0" indent="0">
              <a:buNone/>
            </a:pPr>
            <a:r>
              <a:rPr lang="pl-PL" noProof="0" dirty="0"/>
              <a:t>Zmiany w dokumencie warunków technicznych</a:t>
            </a:r>
            <a:br>
              <a:rPr lang="pl-PL" noProof="0" dirty="0"/>
            </a:br>
            <a:br>
              <a:rPr lang="pl-PL" noProof="0" dirty="0"/>
            </a:br>
            <a:r>
              <a:rPr lang="pl-PL" noProof="0" dirty="0"/>
              <a:t>Jacek Zadrożny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33A47D-10ED-1989-0E08-0C720E8F4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C39CC-4096-47FC-8450-DDE7B7726D8A}" type="datetime4">
              <a:rPr lang="pl-PL" smtClean="0"/>
              <a:t>25 lutego 2025</a:t>
            </a:fld>
            <a:endParaRPr lang="en-US" dirty="0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B407327-ADFB-41D8-6ED0-C1CDE2045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7CA3B6B-F7C0-AB27-D204-4F6BA6CF6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Miejsce publikacji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deklaracja może fizycznie znajdować się na serwerze podmiotu publicznego lub na innej stronie</a:t>
            </a:r>
          </a:p>
          <a:p>
            <a:pPr lvl="0"/>
            <a:r>
              <a:rPr lang="pl-PL" noProof="0" dirty="0"/>
              <a:t>link do deklaracji musi być zawsze łatwy do znalezienia (stopka, nagłówek strony)</a:t>
            </a:r>
          </a:p>
          <a:p>
            <a:pPr lvl="0"/>
            <a:r>
              <a:rPr lang="pl-PL" noProof="0" dirty="0"/>
              <a:t>link do deklaracji aplikacji powinien być w miejscu pobierania aplikacji i w deklaracji dostępności strony internetowej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45C492C-FBAB-CF80-986B-7F52B2EA2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90E2-0E0D-4FA1-955A-70299FA2D898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B50785-CD08-5A52-BAEF-BE1B66F44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1129D7C-6126-8AEF-E253-2036F35DC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Struktura deklaracji dostępności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noProof="0" dirty="0"/>
              <a:t>Tytuł “Deklaracja dostępności” (obowiązkowe)</a:t>
            </a:r>
          </a:p>
          <a:p>
            <a:pPr lvl="0"/>
            <a:r>
              <a:rPr lang="pl-PL" noProof="0" dirty="0"/>
              <a:t>Oświadczenie o dostępności (obowiązkowe)</a:t>
            </a:r>
          </a:p>
          <a:p>
            <a:pPr lvl="0"/>
            <a:r>
              <a:rPr lang="pl-PL" noProof="0" dirty="0"/>
              <a:t>Stan dostępności cyfrowej (obowiązkowe)</a:t>
            </a:r>
          </a:p>
          <a:p>
            <a:pPr lvl="0"/>
            <a:r>
              <a:rPr lang="pl-PL" noProof="0" dirty="0"/>
              <a:t>Niedostępne treści (obowiązkowe)</a:t>
            </a:r>
          </a:p>
          <a:p>
            <a:pPr lvl="0"/>
            <a:r>
              <a:rPr lang="pl-PL" noProof="0" dirty="0"/>
              <a:t>Przygotowanie deklaracji dostępności (obowiązkowe)</a:t>
            </a:r>
          </a:p>
          <a:p>
            <a:pPr lvl="0"/>
            <a:r>
              <a:rPr lang="pl-PL" noProof="0" dirty="0"/>
              <a:t>Udogodnienia, ograniczenia i inne informacje (dobrowolne)</a:t>
            </a:r>
          </a:p>
          <a:p>
            <a:pPr lvl="0"/>
            <a:r>
              <a:rPr lang="pl-PL" noProof="0" dirty="0"/>
              <a:t>Skróty klawiszowe (to zależy)</a:t>
            </a:r>
          </a:p>
          <a:p>
            <a:pPr lvl="0"/>
            <a:r>
              <a:rPr lang="pl-PL" noProof="0" dirty="0"/>
              <a:t>Informacje zwrotne i dane kontaktowe (obowiązkowe)</a:t>
            </a:r>
          </a:p>
          <a:p>
            <a:pPr lvl="0"/>
            <a:r>
              <a:rPr lang="pl-PL" noProof="0" dirty="0"/>
              <a:t>Obsługa wniosków i skarg związanych z dostępnością (obowiązkowe)</a:t>
            </a:r>
          </a:p>
          <a:p>
            <a:pPr lvl="0"/>
            <a:r>
              <a:rPr lang="pl-PL" noProof="0" dirty="0"/>
              <a:t>Pozostałe informacje (obowiązkowe)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AE4BC5E-AAA5-E138-4CFE-C87BE12C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856D2-4CE9-4221-87D0-A53C648AEC9B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A280901-0209-6D5D-0700-0C05F9CC88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F2D8F92-40E2-BB21-6437-DF9D93721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Stare identyfikatory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a11y-wstep: oświadczenie</a:t>
            </a:r>
          </a:p>
          <a:p>
            <a:pPr lvl="0"/>
            <a:r>
              <a:rPr lang="pl-PL" noProof="0" dirty="0"/>
              <a:t>a11y-podmiot: nazwa podmiotu</a:t>
            </a:r>
          </a:p>
          <a:p>
            <a:pPr lvl="0"/>
            <a:r>
              <a:rPr lang="pl-PL" noProof="0" dirty="0"/>
              <a:t>a11y-url: adres strony internetowej</a:t>
            </a:r>
          </a:p>
          <a:p>
            <a:pPr lvl="0"/>
            <a:r>
              <a:rPr lang="pl-PL" noProof="0" dirty="0"/>
              <a:t>a11y-data-publikacja: data opublikowania strony lub aplikacji</a:t>
            </a:r>
          </a:p>
          <a:p>
            <a:pPr lvl="0"/>
            <a:r>
              <a:rPr lang="pl-PL" noProof="0" dirty="0"/>
              <a:t>a11y-data-aktualizacja: aktualizacja strony lub aplikacji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187BDA8-5B13-1766-E1EE-3079DF77D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5BD1-30B8-4F99-8152-3A028A0C75EC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60DB99-0231-BE54-1EFA-EAF9CF51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6AED94-00F4-08D7-93CF-B3DD36991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Stare identyfikatory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a11y-status: stan dostępności</a:t>
            </a:r>
          </a:p>
          <a:p>
            <a:pPr lvl="0"/>
            <a:r>
              <a:rPr lang="pl-PL" noProof="0" dirty="0"/>
              <a:t>a11y-ocena: opis lub link do opisu analizy nadmiernych kosztów</a:t>
            </a:r>
          </a:p>
          <a:p>
            <a:pPr lvl="0"/>
            <a:r>
              <a:rPr lang="pl-PL" noProof="0" dirty="0"/>
              <a:t>a11y-kontakt: osoba lub komórka</a:t>
            </a:r>
          </a:p>
          <a:p>
            <a:pPr lvl="0"/>
            <a:r>
              <a:rPr lang="pl-PL" noProof="0" dirty="0"/>
              <a:t>a11y-email: email kontaktowy</a:t>
            </a:r>
          </a:p>
          <a:p>
            <a:pPr lvl="0"/>
            <a:r>
              <a:rPr lang="pl-PL" noProof="0" dirty="0"/>
              <a:t>a11y-telefon: telefon kontaktowy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F2C163C-AD67-0E4E-0624-D4284477B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163A6-BE94-44DE-9433-D63BA6BA4DFC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D0D4647-72C8-1A8E-FE2D-E24985CB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51BD79D-2C48-F0B2-7B70-3B05BA0A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Stare identyfikatory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a11y-procedura: opis procedury skargowej</a:t>
            </a:r>
          </a:p>
          <a:p>
            <a:pPr lvl="0"/>
            <a:r>
              <a:rPr lang="pl-PL" noProof="0" dirty="0"/>
              <a:t>a11y-data-sporzadzenie: data przygotowania deklaracji</a:t>
            </a:r>
          </a:p>
          <a:p>
            <a:pPr lvl="0"/>
            <a:r>
              <a:rPr lang="pl-PL" noProof="0" dirty="0"/>
              <a:t>a11y-data-przeglad: data ostatniego przeglądu deklaracji</a:t>
            </a:r>
          </a:p>
          <a:p>
            <a:pPr lvl="0"/>
            <a:r>
              <a:rPr lang="pl-PL" noProof="0" dirty="0"/>
              <a:t>a11y-aplikacje: nagłówek sekcji o aplikacjach</a:t>
            </a:r>
          </a:p>
          <a:p>
            <a:pPr lvl="0"/>
            <a:r>
              <a:rPr lang="pl-PL" noProof="0" dirty="0"/>
              <a:t>a11y-architektura: sekcja z opisem dostępności architektonicznej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9F9E3A3-1350-FB67-DB7A-571072256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ED698-8610-4729-A25E-D037C69D8FB5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CCF1CCF-E1EA-E988-09D9-47D1915A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C64B33D-045D-3AE8-448A-149D8C5B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Nowe identyfikatory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a11y-architektura-url: link do opisu dostępności architektonicznej</a:t>
            </a:r>
          </a:p>
          <a:p>
            <a:pPr lvl="0"/>
            <a:r>
              <a:rPr lang="pl-PL" noProof="0" dirty="0"/>
              <a:t>a11y-komunikacja: sekcja z opisem dostępności informacyjno-komunikacyjnej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475F5E4-3288-C168-7524-770B1800D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AADE-B42E-46E9-B70C-5E06EDB352A2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11E7E3-843B-DB78-DCA2-44B639914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16CADE-051C-5728-C4BB-26BABBE3F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Usunięte identyfikatory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a11y-audytor: nazwa podmiotu audytującego</a:t>
            </a:r>
          </a:p>
          <a:p>
            <a:pPr lvl="0"/>
            <a:r>
              <a:rPr lang="pl-PL" noProof="0" dirty="0"/>
              <a:t>a11y-osoba: imię i nazwisko osoby kontaktowej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DC3AE9C-EA42-385F-9E9A-631ADF62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AC95-BF82-49F2-9A07-C88A11814ABC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2CB9D67-C943-843A-B2D3-A83ABF597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BC94643-184D-CC66-FE9B-04243F70E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Formy obowiązkowe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tytuł: deklaracja dostępności</a:t>
            </a:r>
          </a:p>
          <a:p>
            <a:pPr lvl="0"/>
            <a:r>
              <a:rPr lang="pl-PL" noProof="0" dirty="0"/>
              <a:t>oświadczenie</a:t>
            </a:r>
          </a:p>
          <a:p>
            <a:pPr lvl="0"/>
            <a:r>
              <a:rPr lang="pl-PL" noProof="0" dirty="0"/>
              <a:t>status zgodności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4A514B9-37BC-0F1E-1F6F-C8B2C86CE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7037-3072-4F87-9413-8828BDBA4EDF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216C6F1-FEA6-B351-1B23-A94CB0B9E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ED987AA-4324-363F-999E-F6E0105A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Status zgodności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noProof="0" dirty="0"/>
              <a:t>Ta strona internetowa jest w pełni zgodna z załącznikiem do ustawy o dostępności cyfrowej z dnia 4 kwietnia 2019 r. o dostępności cyfrowej stron internetowych i aplikacji mobilnych podmiotów publicznych.</a:t>
            </a:r>
          </a:p>
          <a:p>
            <a:pPr lvl="0"/>
            <a:r>
              <a:rPr lang="pl-PL" noProof="0" dirty="0"/>
              <a:t>Ta strona internetowa jest częściowo zgodna z załącznikiem do ustawy o dostępności cyfrowej z dnia 4 kwietnia 2019 r. o dostępności cyfrowej stron internetowych i aplikacji mobilnych podmiotów publicznych z powodu [niezgodności i </a:t>
            </a:r>
            <a:r>
              <a:rPr lang="pl-PL" noProof="0" dirty="0" err="1"/>
              <a:t>wyłączeń</a:t>
            </a:r>
            <a:r>
              <a:rPr lang="pl-PL" noProof="0" dirty="0"/>
              <a:t>] wymienionych poniżej.</a:t>
            </a:r>
          </a:p>
          <a:p>
            <a:pPr lvl="0"/>
            <a:r>
              <a:rPr lang="pl-PL" noProof="0" dirty="0"/>
              <a:t>Ta strona internetowa jest niezgodna z załącznikiem do ustawy z dnia 4 kwietnia 2019 r. o dostępności cyfrowej stron internetowych i aplikacji mobilnych podmiotów publicznych z powodu [niezgodności i </a:t>
            </a:r>
            <a:r>
              <a:rPr lang="pl-PL" noProof="0" dirty="0" err="1"/>
              <a:t>wyłączeń</a:t>
            </a:r>
            <a:r>
              <a:rPr lang="pl-PL" noProof="0" dirty="0"/>
              <a:t>] wymienionych poniżej.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FD0F713-D2F3-B3F7-B6A9-ABC452FF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111DC-09D5-4569-96BE-6B9167292D40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6AC06A-194C-E2CE-6D75-05BD1810C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9424E8-1DE8-0838-61F5-8C915FA63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Zgodność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Status zgodności dotyczy załącznika do ustawy, a nie całej ustawy!</a:t>
            </a:r>
          </a:p>
          <a:p>
            <a:pPr lvl="0"/>
            <a:r>
              <a:rPr lang="pl-PL" noProof="0" dirty="0"/>
              <a:t>całkowicie zgodna: spełnia wszystkie wymagania z załącznika</a:t>
            </a:r>
          </a:p>
          <a:p>
            <a:pPr lvl="0"/>
            <a:r>
              <a:rPr lang="pl-PL" noProof="0" dirty="0"/>
              <a:t>częściowo zgodna:</a:t>
            </a:r>
          </a:p>
          <a:p>
            <a:pPr lvl="1"/>
            <a:r>
              <a:rPr lang="pl-PL" noProof="0" dirty="0"/>
              <a:t>spełnia większość wymagań z załącznika</a:t>
            </a:r>
          </a:p>
          <a:p>
            <a:pPr lvl="1"/>
            <a:r>
              <a:rPr lang="pl-PL" noProof="0" dirty="0"/>
              <a:t>nie zawiera błędów uniemożliwiających zapoznanie się z treścią</a:t>
            </a:r>
          </a:p>
          <a:p>
            <a:pPr lvl="1"/>
            <a:r>
              <a:rPr lang="pl-PL" noProof="0" dirty="0"/>
              <a:t>nie zawiera błędów uniemożliwiających korzystanie</a:t>
            </a:r>
          </a:p>
          <a:p>
            <a:pPr lvl="0"/>
            <a:r>
              <a:rPr lang="pl-PL" noProof="0" dirty="0"/>
              <a:t>niezgodna: pozostałe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2655F81-44F4-2264-C59B-AF26448B2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12A71-FFAA-4CE0-94EC-056D6484F4DB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4A81A7F-480A-D0D4-9E19-8757300A8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8A74DEF-BDA2-F88C-6174-7289FD879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Tu zaszła zmiana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Warunki techniczne publikacji i struktura dokumentu elektronicznego deklaracji dostępności v 2.0</a:t>
            </a:r>
          </a:p>
          <a:p>
            <a:pPr lvl="0"/>
            <a:r>
              <a:rPr lang="pl-PL" noProof="0" dirty="0"/>
              <a:t>Opublikowane 31 lipca 2024 r.</a:t>
            </a:r>
          </a:p>
          <a:p>
            <a:pPr lvl="0"/>
            <a:r>
              <a:rPr lang="pl-PL" noProof="0" dirty="0"/>
              <a:t>Istotne zmiany w treści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6B4DED-2E43-B1F9-5BFA-CBD6091C2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1D009B-45FB-4DB0-B430-CF1F5D46B07E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125332-4DE9-5A4E-9937-6EA60F7CF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9BFE431-B3E6-39E0-99B9-DA969956E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Przyczyny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Jeżeli strona lub aplikacja są częściowo zgodne lub niezgodne, to należy to wyjaśnić:</a:t>
            </a:r>
          </a:p>
          <a:p>
            <a:pPr lvl="0"/>
            <a:r>
              <a:rPr lang="pl-PL" noProof="0" dirty="0"/>
              <a:t>niezgodności: opis niezgodności z załącznikiem</a:t>
            </a:r>
          </a:p>
          <a:p>
            <a:pPr lvl="0"/>
            <a:r>
              <a:rPr lang="pl-PL" noProof="0" dirty="0"/>
              <a:t>wyłączenia: zgodnie z ustawą</a:t>
            </a:r>
          </a:p>
          <a:p>
            <a:pPr lvl="0"/>
            <a:r>
              <a:rPr lang="pl-PL" noProof="0" dirty="0"/>
              <a:t>odstępstwa: nadmierne koszty na podstawie analizy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C88F9FD-7391-D5EA-1B95-A61568A7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C45306-F2CD-4E66-A266-4EEB023B40AE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44358D9-2CB9-66C3-7F0E-E518313B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2DB28E-A2F4-AE07-9354-B62ABE074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Niedostępne treści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wskazanie niedostępnych treści</a:t>
            </a:r>
          </a:p>
          <a:p>
            <a:pPr lvl="0"/>
            <a:r>
              <a:rPr lang="pl-PL" noProof="0" dirty="0"/>
              <a:t>adres podstrony z błędem</a:t>
            </a:r>
          </a:p>
          <a:p>
            <a:pPr lvl="0"/>
            <a:r>
              <a:rPr lang="pl-PL" noProof="0" dirty="0"/>
              <a:t>opis błędu (prostym językiem)</a:t>
            </a:r>
          </a:p>
          <a:p>
            <a:pPr lvl="0"/>
            <a:r>
              <a:rPr lang="pl-PL" noProof="0" dirty="0"/>
              <a:t>alternatywny dostęp lub obejście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821CDD0-B3E9-A03D-7816-4B74AC46D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A335-AC91-4F0B-8F84-79AD73B53CF2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0951AB4-35F6-0DF5-323F-E94F1F778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7DDC2A9-035B-A3A5-CE5B-3A329D231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Przykład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Nagranie z </a:t>
            </a:r>
            <a:r>
              <a:rPr lang="pl-PL" noProof="0" dirty="0" err="1"/>
              <a:t>webinaru</a:t>
            </a:r>
            <a:r>
              <a:rPr lang="pl-PL" noProof="0" dirty="0"/>
              <a:t> na temat normy EN 301549 nie ma napisów rozszerzonych. Chodzi o film opublikowany pod adresem https://podmiot-publiczny.gov.pl/media/webinar_en301549. Na razie nie jesteśmy w stanie dodać napisów, ale zrobimy to do dnia 31 marca 2025 roku.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011F65-DC19-49E6-B0F6-43317E1E6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A7642-B93B-4902-8D98-DE5CED3A9DED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E43A0F-D7D1-3CB6-8753-71D593CF6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3B0A988-5121-2115-8485-2F5393D01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Przykład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Formularz do logowania na stronie https://podmiot-publiczny.gov.pl/logowanie nie ma etykiet tekstowych do pól tekstowych i przycisku “Zaloguj”. Aby sobie poradzić, pamiętaj że pierwsze pole tekstowe służy do wpisania numeru PESEL, a drugie do wpisania hasła. Przycisk do logowania to właśnie ten bez etykiety.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996DAC-792B-906E-AD92-DB1818823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BC440-8EA0-4371-A545-32158269D5C2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7EBC21-B53F-D74F-0D52-531E04FB7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17B4CC4-DB26-ED74-DB32-CC9F85E3A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Metody oceny dostępności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samoocena</a:t>
            </a:r>
          </a:p>
          <a:p>
            <a:pPr lvl="0"/>
            <a:r>
              <a:rPr lang="pl-PL" noProof="0" dirty="0"/>
              <a:t>ocena zewnętrzna</a:t>
            </a:r>
          </a:p>
          <a:p>
            <a:pPr lvl="0"/>
            <a:r>
              <a:rPr lang="pl-PL" noProof="0" dirty="0"/>
              <a:t>oświadczenie wykonawcy</a:t>
            </a:r>
          </a:p>
          <a:p>
            <a:pPr marL="0" lvl="0" indent="0">
              <a:buNone/>
            </a:pPr>
            <a:r>
              <a:rPr lang="pl-PL" noProof="0" dirty="0"/>
              <a:t>Za każdym razem należy podać linki do dokumentów potwierdzających!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2BC863-E270-72B7-0865-1DD6B85F6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035D6-A8C9-4C2F-9D19-C7523F26D2D9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9DFE53-3CD0-EAB1-7AE5-6F77E4B78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229B69C-811B-1E7F-21FC-6BCC6D6DB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Przykład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Stronę sprawdziliśmy samodzielnie korzystając z narzędzia Accessibility </a:t>
            </a:r>
            <a:r>
              <a:rPr lang="pl-PL" noProof="0" dirty="0" err="1"/>
              <a:t>Insights</a:t>
            </a:r>
            <a:r>
              <a:rPr lang="pl-PL" noProof="0" dirty="0"/>
              <a:t>. Raport z badania znajduje się pod adresem https://podmiot-publiczny.gov.pl/dokumenty/raport_2024.html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E73A704-2BBE-CEAB-387E-AE17B36AC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797D1-E8C7-4341-8045-BC6267958235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A2FCAC-5394-D6BB-6B64-88327AE5B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B945C19-AADC-76C8-B3B0-5B778B086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Przykład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Aplikację </a:t>
            </a:r>
            <a:r>
              <a:rPr lang="pl-PL" noProof="0" dirty="0" err="1"/>
              <a:t>WaWalert</a:t>
            </a:r>
            <a:r>
              <a:rPr lang="pl-PL" noProof="0" dirty="0"/>
              <a:t> przygotowała firma </a:t>
            </a:r>
            <a:r>
              <a:rPr lang="pl-PL" noProof="0" dirty="0" err="1"/>
              <a:t>codowanie</a:t>
            </a:r>
            <a:r>
              <a:rPr lang="pl-PL" noProof="0" dirty="0"/>
              <a:t> sp. z o.o. Dostarczyła nam oświadczenie w formacie VPAT, które znajduje się na stronie https://podmiot-publiczny.gov.pl/dokumenty/wawalert-vpat.html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760C7D9-FC61-8F36-FB7C-B89834142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C14E5-658C-4614-A2A3-F83572EF31B0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7EC9A08-4447-2FA9-29F9-86F99F498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8CFB6B-3C45-7FD5-E33D-393CBB84B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Skróty klawiszowe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ta treść nie jest już obowiązkowa!</a:t>
            </a:r>
          </a:p>
          <a:p>
            <a:pPr lvl="0"/>
            <a:r>
              <a:rPr lang="pl-PL" noProof="0" dirty="0"/>
              <a:t>staje się obowiązkowa, gdy zastosowane są specjalne skróty klawiszowe</a:t>
            </a:r>
          </a:p>
          <a:p>
            <a:pPr lvl="0"/>
            <a:r>
              <a:rPr lang="pl-PL" noProof="0" dirty="0"/>
              <a:t>można opisać standardowe skróty w przeglądarce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6FF6E5-C0EA-3279-9EAB-1126BD43E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56C5F-C2D0-40AE-B19F-420356692243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AFB0599-2C6D-D7F4-E308-081DD80A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8BD78C3-0F01-AD6A-9EF4-EDBBE328D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Pozostałe informacje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Aplikacje mobilne (jeżeli masz aplikacje)</a:t>
            </a:r>
          </a:p>
          <a:p>
            <a:pPr lvl="0"/>
            <a:r>
              <a:rPr lang="pl-PL" noProof="0" dirty="0"/>
              <a:t>Dostępność architektoniczna</a:t>
            </a:r>
          </a:p>
          <a:p>
            <a:pPr lvl="0"/>
            <a:r>
              <a:rPr lang="pl-PL" noProof="0" dirty="0"/>
              <a:t>Dostępność komunikacyjno-informacyjna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286A98A-BFC8-43D2-3041-40DA0AD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7F629-F895-4888-AACC-D76C3D2EB001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21F8EBA-6EEC-D677-E7EB-B272CFA60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C00C952-03C7-8464-B656-1C7A42AD4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Pytania o dostępność architektoniczną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czy osoby na wózku mogą wjechać do budynku, na wszystkie jego kondygnacje?</a:t>
            </a:r>
          </a:p>
          <a:p>
            <a:pPr lvl="0"/>
            <a:r>
              <a:rPr lang="pl-PL" noProof="0" dirty="0"/>
              <a:t>w jaki sposób osoba na wózku inwalidzkim może dostać się do budynku?</a:t>
            </a:r>
          </a:p>
          <a:p>
            <a:pPr lvl="0"/>
            <a:r>
              <a:rPr lang="pl-PL" noProof="0" dirty="0"/>
              <a:t>czy drzwi i ściany szklane oznaczone są kontrastową taśmą?</a:t>
            </a:r>
          </a:p>
          <a:p>
            <a:pPr lvl="0"/>
            <a:r>
              <a:rPr lang="pl-PL" noProof="0" dirty="0"/>
              <a:t>czy schody wyposażone są w poręcze?</a:t>
            </a:r>
          </a:p>
          <a:p>
            <a:pPr lvl="0"/>
            <a:r>
              <a:rPr lang="pl-PL" noProof="0" dirty="0"/>
              <a:t>czy stopnie schodów oznaczone są kontrastowymi pasami?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30A8F59-609F-A84E-5292-974F60E8D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453CC-9C65-43DA-A714-0F9965474866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503ADED-1982-C5D6-19EB-369C960D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30E9B90-42F1-0C1F-F258-66D4DEFA0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Podstawa prawna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Art. 12 pkt 7 ustawy z 4 kwietnia 2019 r. o dostępności cyfrowej stron internetowych i aplikacji mobilnych podmiotów publicznych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8FAB00-20C8-C709-AFB2-614C6A45F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B040-0F93-4C1E-87F8-BE61687172E4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9B74C2-7234-C3EC-8DEB-CB026B1A8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B8EB78-0B9D-EFE5-2B7E-CADF44F15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Pytania o dostępność architektoniczną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czy przyciski w windzie oznaczone są alfabetem brajla?</a:t>
            </a:r>
          </a:p>
          <a:p>
            <a:pPr lvl="0"/>
            <a:r>
              <a:rPr lang="pl-PL" noProof="0" dirty="0"/>
              <a:t>czy winda wyposażona jest w komunikaty głosowe?</a:t>
            </a:r>
          </a:p>
          <a:p>
            <a:pPr lvl="0"/>
            <a:r>
              <a:rPr lang="pl-PL" noProof="0" dirty="0"/>
              <a:t>czy jest toaleta dla osób z niepełnosprawnościami?</a:t>
            </a:r>
          </a:p>
          <a:p>
            <a:pPr lvl="0"/>
            <a:r>
              <a:rPr lang="pl-PL" noProof="0" dirty="0"/>
              <a:t>czy jest parking dla osób z niepełnosprawnościami?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94B1F6-EEAC-4E7E-D042-0659D480D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00456-A68C-40B7-B9CF-46C267EDB0B5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226C069-AFA7-CCB8-F076-F9FEBDFFC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8305CBE-CC44-781F-2026-84D259E0E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Pytania o dostępność architektoniczną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czy są i gdzie się znajdują </a:t>
            </a:r>
            <a:r>
              <a:rPr lang="pl-PL" noProof="0" dirty="0" err="1"/>
              <a:t>tyflomapy</a:t>
            </a:r>
            <a:r>
              <a:rPr lang="pl-PL" noProof="0" dirty="0"/>
              <a:t>?</a:t>
            </a:r>
          </a:p>
          <a:p>
            <a:pPr lvl="0"/>
            <a:r>
              <a:rPr lang="pl-PL" noProof="0" dirty="0"/>
              <a:t>czy pomieszczenia w budynku oznaczone są tabliczkami z wypukłymi cyframi i alfabetem brajla?</a:t>
            </a:r>
          </a:p>
          <a:p>
            <a:pPr lvl="0"/>
            <a:r>
              <a:rPr lang="pl-PL" noProof="0" dirty="0"/>
              <a:t>czy podmiot stosuje w swoim budynku dźwiękowe systemu nawigacji dla osób niewidomych?</a:t>
            </a:r>
          </a:p>
          <a:p>
            <a:pPr lvl="0"/>
            <a:r>
              <a:rPr lang="pl-PL" noProof="0" dirty="0"/>
              <a:t>informacja o prawie wstępu z psem asystującym i ewentualnych uzasadnionych ograniczeniach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19691D-A7F4-BCAF-C738-5ECED162F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EE6B-7C80-47E9-BB8B-0205B52F8B2A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3232D62-77F7-AEBC-AB2E-9A20F2B02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44F72C-0E5F-F52E-851E-9BB2F2209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Dostępność komunikacyjno-informacyjna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tłumacz języka migowego online</a:t>
            </a:r>
          </a:p>
          <a:p>
            <a:pPr lvl="0"/>
            <a:r>
              <a:rPr lang="pl-PL" noProof="0" dirty="0"/>
              <a:t>inne informacje, na przykład o pętli indukcyjnej, opis podmiotu w języku migowym i ETR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2CD2D1A-7D57-724A-8135-2AA6DDB91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6667C-6D5D-44E3-8C84-8D0CCEE95ACB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26629F2-559A-FEDF-A4C8-8C00A51B5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A1B4752-1CD4-DAE6-8EA9-159B47B73F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Semantyka kodu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SECTION</a:t>
            </a:r>
          </a:p>
          <a:p>
            <a:pPr lvl="0"/>
            <a:r>
              <a:rPr lang="pl-PL" noProof="0" dirty="0"/>
              <a:t>SPAN</a:t>
            </a:r>
          </a:p>
          <a:p>
            <a:pPr lvl="0"/>
            <a:r>
              <a:rPr lang="pl-PL" noProof="0" dirty="0"/>
              <a:t>daty</a:t>
            </a:r>
          </a:p>
          <a:p>
            <a:pPr lvl="0"/>
            <a:r>
              <a:rPr lang="pl-PL" noProof="0" dirty="0"/>
              <a:t>email i telefon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13D346-6E7B-E631-1F2E-8B80A0307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C7CB9-61D3-4195-A05E-D53EE15AC2AC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59AB16A-45F3-0878-6B9A-C4D394AB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B93E696-F4F7-5799-9244-C5A050652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Niektóre fragmenty deklaracji muszą być objęte znacznikiem SECTION lub DIV</a:t>
            </a:r>
          </a:p>
          <a:p>
            <a:pPr lvl="0"/>
            <a:r>
              <a:rPr lang="pl-PL" noProof="0" dirty="0"/>
              <a:t>oświadczenie</a:t>
            </a:r>
          </a:p>
          <a:p>
            <a:pPr lvl="0"/>
            <a:r>
              <a:rPr lang="pl-PL" noProof="0" dirty="0"/>
              <a:t>opis procedury skargowej</a:t>
            </a:r>
          </a:p>
          <a:p>
            <a:pPr lvl="0"/>
            <a:r>
              <a:rPr lang="pl-PL" noProof="0" dirty="0"/>
              <a:t>aplikacje</a:t>
            </a:r>
          </a:p>
          <a:p>
            <a:pPr lvl="0"/>
            <a:r>
              <a:rPr lang="pl-PL" noProof="0" dirty="0"/>
              <a:t>dostępność architektoniczna</a:t>
            </a:r>
          </a:p>
          <a:p>
            <a:pPr lvl="0"/>
            <a:r>
              <a:rPr lang="pl-PL" noProof="0" dirty="0"/>
              <a:t>dostępność komunikacyjno-informacyjna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86E6BEF-5DFC-A241-78B7-F030D8828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36F3F-F47C-4CFC-B8C1-4683B4832CE5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9FF58C4-0C25-8438-1D7F-E7E23A8A6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77F50C9-7E19-B691-B799-FB1820603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Znacznik SPAN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Fragmenty tekstu wymagające dodania identyfikatora należy otoczyć znacznikiem SPAN</a:t>
            </a:r>
          </a:p>
          <a:p>
            <a:pPr lvl="0"/>
            <a:r>
              <a:rPr lang="pl-PL" noProof="0" dirty="0"/>
              <a:t>podmiot (nazwa podmiotu publicznego)</a:t>
            </a:r>
          </a:p>
          <a:p>
            <a:pPr lvl="0"/>
            <a:r>
              <a:rPr lang="pl-PL" noProof="0" dirty="0"/>
              <a:t>zakres (strona internetowa lub aplikacja mobilna)</a:t>
            </a:r>
          </a:p>
          <a:p>
            <a:pPr lvl="0"/>
            <a:r>
              <a:rPr lang="pl-PL" noProof="0" dirty="0"/>
              <a:t>kontakt (osoba lub komórka)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540D5AC-5E3E-F219-8918-4C3428EB8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5BB25-89BD-4729-9045-91FEA2052C98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42EDC4-822F-001A-661E-EAF681705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F1E7D5F-8247-7440-4317-7443BA957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35</a:t>
            </a:fld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Format daty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&lt;</a:t>
            </a:r>
            <a:r>
              <a:rPr lang="pl-PL" noProof="0" dirty="0" err="1"/>
              <a:t>time</a:t>
            </a:r>
            <a:r>
              <a:rPr lang="pl-PL" noProof="0" dirty="0"/>
              <a:t> id=“a11y-data-sporzadzenie” </a:t>
            </a:r>
            <a:r>
              <a:rPr lang="pl-PL" noProof="0" dirty="0" err="1"/>
              <a:t>datetime</a:t>
            </a:r>
            <a:r>
              <a:rPr lang="pl-PL" noProof="0" dirty="0"/>
              <a:t>=“2021-02-20”&gt;20 lutego 2021 roku&lt;/</a:t>
            </a:r>
            <a:r>
              <a:rPr lang="pl-PL" noProof="0" dirty="0" err="1"/>
              <a:t>time</a:t>
            </a:r>
            <a:r>
              <a:rPr lang="pl-PL" noProof="0" dirty="0"/>
              <a:t>&gt;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59D2710-5CDB-7650-818C-352AB70E1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3B0DF-726B-4915-AA69-7560ED936A7B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112F794-4026-8816-092F-25FBEBA2B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8B251F0-F256-8240-B5D0-C492260D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36</a:t>
            </a:fld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Dane kontaktowe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&lt;a </a:t>
            </a:r>
            <a:r>
              <a:rPr lang="pl-PL" noProof="0" dirty="0" err="1"/>
              <a:t>href</a:t>
            </a:r>
            <a:r>
              <a:rPr lang="pl-PL" noProof="0" dirty="0"/>
              <a:t>=„mailto:jan.kowalski@gov.pl” id=„a11y-email”&gt;jan.kowalski@gov.pl&lt;/a&gt;</a:t>
            </a:r>
          </a:p>
          <a:p>
            <a:pPr marL="0" lvl="0" indent="0">
              <a:buNone/>
            </a:pPr>
            <a:r>
              <a:rPr lang="pl-PL" noProof="0" dirty="0"/>
              <a:t>&lt;a </a:t>
            </a:r>
            <a:r>
              <a:rPr lang="pl-PL" noProof="0" dirty="0" err="1"/>
              <a:t>href</a:t>
            </a:r>
            <a:r>
              <a:rPr lang="pl-PL" noProof="0" dirty="0"/>
              <a:t>=“</a:t>
            </a:r>
            <a:r>
              <a:rPr lang="pl-PL" noProof="0" dirty="0" err="1"/>
              <a:t>tel</a:t>
            </a:r>
            <a:r>
              <a:rPr lang="pl-PL" noProof="0" dirty="0"/>
              <a:t>:+48221001010” id=“a11y-telefon”&gt;22 100 10 10&lt;/a&gt;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000C081-A2BA-30B4-BECA-31AC6C566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B915F-5C00-4B8D-824E-49C28D995F77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E3E50B5-F18C-F76B-C650-2789B6C6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D6E1C8-0FF7-80F5-FF38-25D34370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Dziękuję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lang="pl-PL" b="1" noProof="0" dirty="0"/>
              <a:t>Wiem, że sporo tego, ale trochę mogą pomóc generatory deklaracji dostępności.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4DCD2C-D83F-DBDA-EDBC-71AF7B4F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AE12D-EDFE-4D45-A978-4579E305D271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B6AF55-E6FC-A2DC-EDF7-735485E96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D4E7A48-9FE2-BA25-DA60-A60C3CC49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484171-90C2-DC63-BED3-5F99C60FD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6B8E53-F17B-32BA-2EAC-D4519B47C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434D6C-0C91-8157-9C34-C3FFEE036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895EA-3B84-4E4C-A563-136573CB54BB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E00DB4C-EF2B-1D9F-15CA-1DBD626D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984008-1F06-B04B-5FF7-F739E226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592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Strona internetowa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Zbiór uporządkowanych logicznie, połączonych ze sobą przez nawigację oraz linki, elementów prezentowanych za pomocą przeglądarki internetowej pod jednolitym adresem elektronicznym.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9090CF2-AABA-FA4D-1EF9-E01BABE9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C5DCF-89FF-42F8-A5ED-F5FB311156B5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4F95243-3B4B-A732-B84A-F6D39780A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730D727-2D48-FEDA-49E5-69C59551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Slajd końcowy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6CC198D7-AFDF-D520-8CA9-3DEFE8A51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DA6E8-1B91-40EA-9638-325DA5369111}" type="datetime4">
              <a:rPr lang="pl-PL" smtClean="0"/>
              <a:t>25 lutego 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B8FB11E-8FFF-0DF6-1BF5-5C5A18D20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7EE29D1-422C-A7DB-31F2-277805828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40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Aplikacja mobilna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Publicznie dostępne oprogramowanie z interfejsem dotykowym zaprojektowane do wykorzystania na przenośnych urządzeniach elektronicznych, z wyłączeniem aplikacji przeznaczonych do użytku na przenośnych komputerach osobistych.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EE913D-205A-0936-7591-347594709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B20B1-803F-4E6E-900D-1169B75F4D79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534FCFE-413C-6867-E118-ACD93EE9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DB6DA47-5C7C-2F5D-A29D-716376A2C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Deklaracja dostępności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oświadczenie kierownika podmiotu publicznego</a:t>
            </a:r>
          </a:p>
          <a:p>
            <a:pPr lvl="0"/>
            <a:r>
              <a:rPr lang="pl-PL" noProof="0" dirty="0"/>
              <a:t>informacja o dostępności cyfrowej, architektonicznej i informacyjno-komunikacyjnej</a:t>
            </a:r>
          </a:p>
          <a:p>
            <a:pPr lvl="0"/>
            <a:r>
              <a:rPr lang="pl-PL" noProof="0" dirty="0"/>
              <a:t>pouczenie o możliwości składania żądań i skarg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F057C31-1C16-CB81-203B-BF03C3993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C4442-2A1E-460C-894D-DEB721FC81C7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288C86C-F2C6-9452-0DF1-00C4EC73A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65DA617-7BF3-A8E6-A359-94370785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Terminy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okresy przejściowe dawno minęły</a:t>
            </a:r>
          </a:p>
          <a:p>
            <a:pPr lvl="0"/>
            <a:r>
              <a:rPr lang="pl-PL" noProof="0" dirty="0"/>
              <a:t>deklarację należy opublikować bezzwłocznie</a:t>
            </a:r>
          </a:p>
          <a:p>
            <a:pPr lvl="0"/>
            <a:r>
              <a:rPr lang="pl-PL" noProof="0" dirty="0"/>
              <a:t>aktualizować przy każdej istotnej zmianie</a:t>
            </a:r>
          </a:p>
          <a:p>
            <a:pPr lvl="0"/>
            <a:r>
              <a:rPr lang="pl-PL" noProof="0" dirty="0"/>
              <a:t>przeglądać przynajmniej raz w roku do 31 marca</a:t>
            </a:r>
          </a:p>
          <a:p>
            <a:pPr lvl="0"/>
            <a:r>
              <a:rPr lang="pl-PL" noProof="0" dirty="0"/>
              <a:t>zostało nam 5 tygodni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35099D6-F6B3-5FE7-6291-DCC53ED30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76353-4C23-4139-8CA7-071C9C576241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9285757-A86E-C895-BCDF-DF5D99A32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408E436-5B7C-6E52-0010-63AB3137C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Format publikacji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HTML (</a:t>
            </a:r>
            <a:r>
              <a:rPr lang="pl-PL" noProof="0" dirty="0" err="1"/>
              <a:t>Hypertext</a:t>
            </a:r>
            <a:r>
              <a:rPr lang="pl-PL" noProof="0" dirty="0"/>
              <a:t> </a:t>
            </a:r>
            <a:r>
              <a:rPr lang="pl-PL" noProof="0" dirty="0" err="1"/>
              <a:t>Markup</a:t>
            </a:r>
            <a:r>
              <a:rPr lang="pl-PL" noProof="0" dirty="0"/>
              <a:t> Language)</a:t>
            </a:r>
          </a:p>
          <a:p>
            <a:pPr lvl="0"/>
            <a:r>
              <a:rPr lang="pl-PL" noProof="0" dirty="0"/>
              <a:t>dostępny cyfrowo, czyli zgodny z załącznikiem do ustawy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EA4786A-A9A6-3A5E-3E19-4D50321C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93F28-8E37-40C9-9C25-0E4F3D3F09CD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08DF93E-1555-A54D-F6F5-78D7EE881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4C924DC-DA41-B7A9-2254-8361E01E5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pl-PL" noProof="0" dirty="0"/>
              <a:t>Język deklaracji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noProof="0" dirty="0"/>
              <a:t>zgodny z treścią strony internetowej lub aplikacji mobilnej</a:t>
            </a:r>
          </a:p>
          <a:p>
            <a:pPr lvl="0"/>
            <a:r>
              <a:rPr lang="pl-PL" noProof="0" dirty="0"/>
              <a:t>obowiązkowe elementy należy wiernie przetłumaczyć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EDC7FF-DCF2-3314-2A93-F3F2B732F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9535E-6893-4637-B747-6C8C7A425257}" type="datetime4">
              <a:rPr lang="pl-PL" smtClean="0"/>
              <a:t>25 lutego 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137FE0-BE7E-6F3F-64A5-2BE5CEEF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Deklaracja dostępności 2.0</a:t>
            </a:r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D8A0CF-08DA-AF94-CAD2-2287498C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1407</Words>
  <Application>Microsoft Office PowerPoint</Application>
  <PresentationFormat>Pokaz na ekranie (16:9)</PresentationFormat>
  <Paragraphs>279</Paragraphs>
  <Slides>40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40</vt:i4>
      </vt:variant>
    </vt:vector>
  </HeadingPairs>
  <TitlesOfParts>
    <vt:vector size="44" baseType="lpstr">
      <vt:lpstr>Aptos</vt:lpstr>
      <vt:lpstr>Arial</vt:lpstr>
      <vt:lpstr>Calibri</vt:lpstr>
      <vt:lpstr>Office Theme</vt:lpstr>
      <vt:lpstr>Deklaracja dostępności 2.0</vt:lpstr>
      <vt:lpstr>Tu zaszła zmiana</vt:lpstr>
      <vt:lpstr>Podstawa prawna</vt:lpstr>
      <vt:lpstr>Strona internetowa</vt:lpstr>
      <vt:lpstr>Aplikacja mobilna</vt:lpstr>
      <vt:lpstr>Deklaracja dostępności</vt:lpstr>
      <vt:lpstr>Terminy</vt:lpstr>
      <vt:lpstr>Format publikacji</vt:lpstr>
      <vt:lpstr>Język deklaracji</vt:lpstr>
      <vt:lpstr>Miejsce publikacji</vt:lpstr>
      <vt:lpstr>Struktura deklaracji dostępności</vt:lpstr>
      <vt:lpstr>Stare identyfikatory (1)</vt:lpstr>
      <vt:lpstr>Stare identyfikatory (2)</vt:lpstr>
      <vt:lpstr>Stare identyfikatory (3)</vt:lpstr>
      <vt:lpstr>Nowe identyfikatory</vt:lpstr>
      <vt:lpstr>Usunięte identyfikatory</vt:lpstr>
      <vt:lpstr>Formy obowiązkowe</vt:lpstr>
      <vt:lpstr>Status zgodności</vt:lpstr>
      <vt:lpstr>Zgodność</vt:lpstr>
      <vt:lpstr>Przyczyny</vt:lpstr>
      <vt:lpstr>Niedostępne treści</vt:lpstr>
      <vt:lpstr>Przykład</vt:lpstr>
      <vt:lpstr>Przykład</vt:lpstr>
      <vt:lpstr>Metody oceny dostępności</vt:lpstr>
      <vt:lpstr>Przykład</vt:lpstr>
      <vt:lpstr>Przykład</vt:lpstr>
      <vt:lpstr>Skróty klawiszowe</vt:lpstr>
      <vt:lpstr>Pozostałe informacje</vt:lpstr>
      <vt:lpstr>Pytania o dostępność architektoniczną (1)</vt:lpstr>
      <vt:lpstr>Pytania o dostępność architektoniczną (2)</vt:lpstr>
      <vt:lpstr>Pytania o dostępność architektoniczną (3)</vt:lpstr>
      <vt:lpstr>Dostępność komunikacyjno-informacyjna</vt:lpstr>
      <vt:lpstr>Semantyka kodu</vt:lpstr>
      <vt:lpstr>SECTION</vt:lpstr>
      <vt:lpstr>Znacznik SPAN</vt:lpstr>
      <vt:lpstr>Format daty</vt:lpstr>
      <vt:lpstr>Dane kontaktowe</vt:lpstr>
      <vt:lpstr>Dziękuję</vt:lpstr>
      <vt:lpstr>Prezentacja programu PowerPoint</vt:lpstr>
      <vt:lpstr>Slajd końcowy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Deklaracja dostępności 2.0</dc:title>
  <dc:creator>Jacek Zadrożny</dc:creator>
  <cp:keywords/>
  <cp:lastModifiedBy>Jacek Zadrożny</cp:lastModifiedBy>
  <cp:revision>2</cp:revision>
  <dcterms:created xsi:type="dcterms:W3CDTF">2025-02-25T12:57:37Z</dcterms:created>
  <dcterms:modified xsi:type="dcterms:W3CDTF">2025-02-25T13:39:41Z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27 lutego 2025 r.</vt:lpwstr>
  </property>
  <property fmtid="{D5CDD505-2E9C-101B-9397-08002B2CF9AE}" pid="3" name="subtitle">
    <vt:lpwstr>Zmiany w dokumencie warunków technicznych</vt:lpwstr>
  </property>
</Properties>
</file>